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w" charset="1" panose="00000500000000000000"/>
      <p:regular r:id="rId10"/>
    </p:embeddedFont>
    <p:embeddedFont>
      <p:font typeface="Now Bold" charset="1" panose="00000600000000000000"/>
      <p:regular r:id="rId11"/>
    </p:embeddedFont>
    <p:embeddedFont>
      <p:font typeface="Now Bold" charset="1" panose="00000800000000000000"/>
      <p:regular r:id="rId12"/>
    </p:embeddedFont>
    <p:embeddedFont>
      <p:font typeface="Now Bold Bold" charset="1" panose="00000A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3589782" y="2283714"/>
            <a:ext cx="11108436" cy="5719572"/>
            <a:chOff x="0" y="0"/>
            <a:chExt cx="2925679" cy="1506389"/>
          </a:xfrm>
        </p:grpSpPr>
        <p:sp>
          <p:nvSpPr>
            <p:cNvPr name="Freeform 4" id="4"/>
            <p:cNvSpPr/>
            <p:nvPr/>
          </p:nvSpPr>
          <p:spPr>
            <a:xfrm flipH="false" flipV="false" rot="0">
              <a:off x="0" y="0"/>
              <a:ext cx="2925679" cy="1506389"/>
            </a:xfrm>
            <a:custGeom>
              <a:avLst/>
              <a:gdLst/>
              <a:ahLst/>
              <a:cxnLst/>
              <a:rect r="r" b="b" t="t" l="l"/>
              <a:pathLst>
                <a:path h="1506389" w="2925679">
                  <a:moveTo>
                    <a:pt x="0" y="0"/>
                  </a:moveTo>
                  <a:lnTo>
                    <a:pt x="2925679" y="0"/>
                  </a:lnTo>
                  <a:lnTo>
                    <a:pt x="2925679" y="1506389"/>
                  </a:lnTo>
                  <a:lnTo>
                    <a:pt x="0" y="150638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grpSp>
        <p:nvGrpSpPr>
          <p:cNvPr name="Group 6" id="6"/>
          <p:cNvGrpSpPr/>
          <p:nvPr/>
        </p:nvGrpSpPr>
        <p:grpSpPr>
          <a:xfrm rot="0">
            <a:off x="4211345" y="3659845"/>
            <a:ext cx="9865310" cy="2745413"/>
            <a:chOff x="0" y="0"/>
            <a:chExt cx="13153746" cy="3660551"/>
          </a:xfrm>
        </p:grpSpPr>
        <p:sp>
          <p:nvSpPr>
            <p:cNvPr name="TextBox 7" id="7"/>
            <p:cNvSpPr txBox="true"/>
            <p:nvPr/>
          </p:nvSpPr>
          <p:spPr>
            <a:xfrm rot="0">
              <a:off x="0" y="730501"/>
              <a:ext cx="13153746" cy="2448647"/>
            </a:xfrm>
            <a:prstGeom prst="rect">
              <a:avLst/>
            </a:prstGeom>
          </p:spPr>
          <p:txBody>
            <a:bodyPr anchor="t" rtlCol="false" tIns="0" lIns="0" bIns="0" rIns="0">
              <a:spAutoFit/>
            </a:bodyPr>
            <a:lstStyle/>
            <a:p>
              <a:pPr algn="ctr">
                <a:lnSpc>
                  <a:spcPts val="7201"/>
                </a:lnSpc>
              </a:pPr>
              <a:r>
                <a:rPr lang="en-US" sz="6051">
                  <a:solidFill>
                    <a:srgbClr val="FFFFFF"/>
                  </a:solidFill>
                  <a:latin typeface="Now Bold"/>
                </a:rPr>
                <a:t>DEFENSA HITO 4</a:t>
              </a:r>
            </a:p>
            <a:p>
              <a:pPr algn="ctr">
                <a:lnSpc>
                  <a:spcPts val="7201"/>
                </a:lnSpc>
              </a:pPr>
              <a:r>
                <a:rPr lang="en-US" sz="6051">
                  <a:solidFill>
                    <a:srgbClr val="FFFFFF"/>
                  </a:solidFill>
                  <a:latin typeface="Now Bold"/>
                </a:rPr>
                <a:t>ESTRUCTURA DE DATOS</a:t>
              </a:r>
            </a:p>
          </p:txBody>
        </p:sp>
        <p:sp>
          <p:nvSpPr>
            <p:cNvPr name="TextBox 8" id="8"/>
            <p:cNvSpPr txBox="true"/>
            <p:nvPr/>
          </p:nvSpPr>
          <p:spPr>
            <a:xfrm rot="0">
              <a:off x="0" y="0"/>
              <a:ext cx="12350386" cy="560459"/>
            </a:xfrm>
            <a:prstGeom prst="rect">
              <a:avLst/>
            </a:prstGeom>
          </p:spPr>
          <p:txBody>
            <a:bodyPr anchor="t" rtlCol="false" tIns="0" lIns="0" bIns="0" rIns="0">
              <a:spAutoFit/>
            </a:bodyPr>
            <a:lstStyle/>
            <a:p>
              <a:pPr algn="ctr">
                <a:lnSpc>
                  <a:spcPts val="3308"/>
                </a:lnSpc>
              </a:pPr>
            </a:p>
          </p:txBody>
        </p:sp>
        <p:sp>
          <p:nvSpPr>
            <p:cNvPr name="TextBox 9" id="9"/>
            <p:cNvSpPr txBox="true"/>
            <p:nvPr/>
          </p:nvSpPr>
          <p:spPr>
            <a:xfrm rot="0">
              <a:off x="401680" y="3380294"/>
              <a:ext cx="12350386" cy="280258"/>
            </a:xfrm>
            <a:prstGeom prst="rect">
              <a:avLst/>
            </a:prstGeom>
          </p:spPr>
          <p:txBody>
            <a:bodyPr anchor="t" rtlCol="false" tIns="0" lIns="0" bIns="0" rIns="0">
              <a:spAutoFit/>
            </a:bodyPr>
            <a:lstStyle/>
            <a:p>
              <a:pPr algn="ctr">
                <a:lnSpc>
                  <a:spcPts val="1673"/>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11121349" y="2678469"/>
            <a:ext cx="4748985" cy="7103524"/>
          </a:xfrm>
          <a:custGeom>
            <a:avLst/>
            <a:gdLst/>
            <a:ahLst/>
            <a:cxnLst/>
            <a:rect r="r" b="b" t="t" l="l"/>
            <a:pathLst>
              <a:path h="7103524" w="4748985">
                <a:moveTo>
                  <a:pt x="0" y="0"/>
                </a:moveTo>
                <a:lnTo>
                  <a:pt x="4748985" y="0"/>
                </a:lnTo>
                <a:lnTo>
                  <a:pt x="4748985" y="7103524"/>
                </a:lnTo>
                <a:lnTo>
                  <a:pt x="0" y="7103524"/>
                </a:lnTo>
                <a:lnTo>
                  <a:pt x="0" y="0"/>
                </a:lnTo>
                <a:close/>
              </a:path>
            </a:pathLst>
          </a:custGeom>
          <a:blipFill>
            <a:blip r:embed="rId3"/>
            <a:stretch>
              <a:fillRect l="0" t="0" r="0" b="0"/>
            </a:stretch>
          </a:blipFill>
        </p:spPr>
      </p:sp>
      <p:sp>
        <p:nvSpPr>
          <p:cNvPr name="TextBox 7" id="7"/>
          <p:cNvSpPr txBox="true"/>
          <p:nvPr/>
        </p:nvSpPr>
        <p:spPr>
          <a:xfrm rot="0">
            <a:off x="2417666" y="1234454"/>
            <a:ext cx="13452669" cy="2291334"/>
          </a:xfrm>
          <a:prstGeom prst="rect">
            <a:avLst/>
          </a:prstGeom>
        </p:spPr>
        <p:txBody>
          <a:bodyPr anchor="t" rtlCol="false" tIns="0" lIns="0" bIns="0" rIns="0">
            <a:spAutoFit/>
          </a:bodyPr>
          <a:lstStyle/>
          <a:p>
            <a:pPr>
              <a:lnSpc>
                <a:spcPts val="4563"/>
              </a:lnSpc>
            </a:pPr>
            <a:r>
              <a:rPr lang="en-US" sz="3900">
                <a:solidFill>
                  <a:srgbClr val="00E3B8"/>
                </a:solidFill>
                <a:latin typeface="Now Bold"/>
              </a:rPr>
              <a:t>10.¿A TRAVÉS DE UN GRÁFICO, MUESTRE LOS MÉTODOS MÍNIMOS QUE DEBERÍA DE TENER UNA COLA? </a:t>
            </a:r>
          </a:p>
          <a:p>
            <a:pPr>
              <a:lnSpc>
                <a:spcPts val="4563"/>
              </a:lnSpc>
            </a:pPr>
          </a:p>
        </p:txBody>
      </p:sp>
      <p:sp>
        <p:nvSpPr>
          <p:cNvPr name="TextBox 8" id="8"/>
          <p:cNvSpPr txBox="true"/>
          <p:nvPr/>
        </p:nvSpPr>
        <p:spPr>
          <a:xfrm rot="0">
            <a:off x="2417666" y="3491484"/>
            <a:ext cx="6726334" cy="1090041"/>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Generar el diagrama con el editor INTELLIJ IDEA</a:t>
            </a:r>
            <a:r>
              <a:rPr lang="en-US" sz="2799" spc="39">
                <a:solidFill>
                  <a:srgbClr val="FFFFFF"/>
                </a:solidFill>
                <a:latin typeface="Now"/>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3589782" y="2283714"/>
            <a:ext cx="11108436" cy="5719572"/>
            <a:chOff x="0" y="0"/>
            <a:chExt cx="2925679" cy="1506389"/>
          </a:xfrm>
        </p:grpSpPr>
        <p:sp>
          <p:nvSpPr>
            <p:cNvPr name="Freeform 4" id="4"/>
            <p:cNvSpPr/>
            <p:nvPr/>
          </p:nvSpPr>
          <p:spPr>
            <a:xfrm flipH="false" flipV="false" rot="0">
              <a:off x="0" y="0"/>
              <a:ext cx="2925679" cy="1506389"/>
            </a:xfrm>
            <a:custGeom>
              <a:avLst/>
              <a:gdLst/>
              <a:ahLst/>
              <a:cxnLst/>
              <a:rect r="r" b="b" t="t" l="l"/>
              <a:pathLst>
                <a:path h="1506389" w="2925679">
                  <a:moveTo>
                    <a:pt x="0" y="0"/>
                  </a:moveTo>
                  <a:lnTo>
                    <a:pt x="2925679" y="0"/>
                  </a:lnTo>
                  <a:lnTo>
                    <a:pt x="2925679" y="1506389"/>
                  </a:lnTo>
                  <a:lnTo>
                    <a:pt x="0" y="150638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4797970" y="3697891"/>
            <a:ext cx="8692061" cy="2643568"/>
          </a:xfrm>
          <a:prstGeom prst="rect">
            <a:avLst/>
          </a:prstGeom>
        </p:spPr>
        <p:txBody>
          <a:bodyPr anchor="t" rtlCol="false" tIns="0" lIns="0" bIns="0" rIns="0">
            <a:spAutoFit/>
          </a:bodyPr>
          <a:lstStyle/>
          <a:p>
            <a:pPr algn="ctr">
              <a:lnSpc>
                <a:spcPts val="10354"/>
              </a:lnSpc>
            </a:pPr>
            <a:r>
              <a:rPr lang="en-US" sz="8849">
                <a:solidFill>
                  <a:srgbClr val="FFFFFF"/>
                </a:solidFill>
                <a:latin typeface="Now Bold"/>
              </a:rPr>
              <a:t>PARTE PRACTICA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2171700"/>
            <a:ext cx="13415053" cy="2266950"/>
          </a:xfrm>
          <a:prstGeom prst="rect">
            <a:avLst/>
          </a:prstGeom>
        </p:spPr>
        <p:txBody>
          <a:bodyPr anchor="t" rtlCol="false" tIns="0" lIns="0" bIns="0" rIns="0">
            <a:spAutoFit/>
          </a:bodyPr>
          <a:lstStyle/>
          <a:p>
            <a:pPr algn="just">
              <a:lnSpc>
                <a:spcPts val="3498"/>
              </a:lnSpc>
            </a:pPr>
            <a:r>
              <a:rPr lang="en-US" sz="2200" spc="30">
                <a:solidFill>
                  <a:srgbClr val="FFFFFF"/>
                </a:solidFill>
                <a:ea typeface="Now"/>
              </a:rPr>
              <a:t>○ Diseno. </a:t>
            </a:r>
          </a:p>
          <a:p>
            <a:pPr algn="just">
              <a:lnSpc>
                <a:spcPts val="3498"/>
              </a:lnSpc>
            </a:pPr>
          </a:p>
          <a:p>
            <a:pPr algn="just">
              <a:lnSpc>
                <a:spcPts val="3498"/>
              </a:lnSpc>
            </a:pPr>
          </a:p>
          <a:p>
            <a:pPr algn="just">
              <a:lnSpc>
                <a:spcPts val="3498"/>
              </a:lnSpc>
            </a:pPr>
          </a:p>
          <a:p>
            <a:pPr algn="just">
              <a:lnSpc>
                <a:spcPts val="4451"/>
              </a:lnSpc>
            </a:pPr>
          </a:p>
        </p:txBody>
      </p:sp>
      <p:sp>
        <p:nvSpPr>
          <p:cNvPr name="Freeform 7" id="7"/>
          <p:cNvSpPr/>
          <p:nvPr/>
        </p:nvSpPr>
        <p:spPr>
          <a:xfrm flipH="false" flipV="false" rot="0">
            <a:off x="1241457" y="2754622"/>
            <a:ext cx="10693704" cy="4777756"/>
          </a:xfrm>
          <a:custGeom>
            <a:avLst/>
            <a:gdLst/>
            <a:ahLst/>
            <a:cxnLst/>
            <a:rect r="r" b="b" t="t" l="l"/>
            <a:pathLst>
              <a:path h="4777756" w="10693704">
                <a:moveTo>
                  <a:pt x="0" y="0"/>
                </a:moveTo>
                <a:lnTo>
                  <a:pt x="10693704" y="0"/>
                </a:lnTo>
                <a:lnTo>
                  <a:pt x="10693704" y="4777756"/>
                </a:lnTo>
                <a:lnTo>
                  <a:pt x="0" y="4777756"/>
                </a:lnTo>
                <a:lnTo>
                  <a:pt x="0" y="0"/>
                </a:lnTo>
                <a:close/>
              </a:path>
            </a:pathLst>
          </a:custGeom>
          <a:blipFill>
            <a:blip r:embed="rId3"/>
            <a:stretch>
              <a:fillRect l="0" t="0" r="0" b="0"/>
            </a:stretch>
          </a:blipFill>
        </p:spPr>
      </p:sp>
      <p:sp>
        <p:nvSpPr>
          <p:cNvPr name="TextBox 8" id="8"/>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11. CREAR LAS CLASES NECESARIAS PARA LA COLA DE CLIENTES.</a:t>
            </a:r>
          </a:p>
        </p:txBody>
      </p:sp>
      <p:sp>
        <p:nvSpPr>
          <p:cNvPr name="Freeform 9" id="9"/>
          <p:cNvSpPr/>
          <p:nvPr/>
        </p:nvSpPr>
        <p:spPr>
          <a:xfrm flipH="false" flipV="false" rot="0">
            <a:off x="12390574" y="2754622"/>
            <a:ext cx="5394763" cy="5256436"/>
          </a:xfrm>
          <a:custGeom>
            <a:avLst/>
            <a:gdLst/>
            <a:ahLst/>
            <a:cxnLst/>
            <a:rect r="r" b="b" t="t" l="l"/>
            <a:pathLst>
              <a:path h="5256436" w="5394763">
                <a:moveTo>
                  <a:pt x="0" y="0"/>
                </a:moveTo>
                <a:lnTo>
                  <a:pt x="5394763" y="0"/>
                </a:lnTo>
                <a:lnTo>
                  <a:pt x="5394763" y="5256435"/>
                </a:lnTo>
                <a:lnTo>
                  <a:pt x="0" y="5256435"/>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2436473" y="2037073"/>
            <a:ext cx="13415053" cy="6709791"/>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Crear la clase Cliente </a:t>
            </a:r>
          </a:p>
          <a:p>
            <a:pPr algn="just">
              <a:lnSpc>
                <a:spcPts val="4451"/>
              </a:lnSpc>
            </a:pPr>
            <a:r>
              <a:rPr lang="en-US" sz="2799" spc="39">
                <a:solidFill>
                  <a:srgbClr val="FFFFFF"/>
                </a:solidFill>
                <a:ea typeface="Now"/>
              </a:rPr>
              <a:t>○ Crear la clase ColaDeClientes </a:t>
            </a:r>
          </a:p>
          <a:p>
            <a:pPr algn="just">
              <a:lnSpc>
                <a:spcPts val="4451"/>
              </a:lnSpc>
            </a:pPr>
            <a:r>
              <a:rPr lang="en-US" sz="2799" spc="39">
                <a:solidFill>
                  <a:srgbClr val="FFFFFF"/>
                </a:solidFill>
                <a:ea typeface="Now"/>
              </a:rPr>
              <a:t>○ Crear la clase Main. 6 </a:t>
            </a:r>
          </a:p>
          <a:p>
            <a:pPr algn="just">
              <a:lnSpc>
                <a:spcPts val="4451"/>
              </a:lnSpc>
            </a:pPr>
            <a:r>
              <a:rPr lang="en-US" sz="2799" spc="39">
                <a:solidFill>
                  <a:srgbClr val="FFFFFF"/>
                </a:solidFill>
                <a:ea typeface="Now"/>
              </a:rPr>
              <a:t>○ Crear un paquete de nombre ColaDeClientes (todas las clases deberán de estar dentro de este paquete) </a:t>
            </a:r>
          </a:p>
          <a:p>
            <a:pPr algn="just">
              <a:lnSpc>
                <a:spcPts val="4451"/>
              </a:lnSpc>
            </a:pPr>
            <a:r>
              <a:rPr lang="en-US" sz="2799" spc="39">
                <a:solidFill>
                  <a:srgbClr val="D9D9D9"/>
                </a:solidFill>
                <a:ea typeface="Now"/>
              </a:rPr>
              <a:t>○ Adjuntar los siguientes. </a:t>
            </a:r>
          </a:p>
          <a:p>
            <a:pPr algn="just">
              <a:lnSpc>
                <a:spcPts val="4451"/>
              </a:lnSpc>
            </a:pPr>
            <a:r>
              <a:rPr lang="en-US" sz="2799" spc="39">
                <a:solidFill>
                  <a:srgbClr val="D9D9D9"/>
                </a:solidFill>
                <a:ea typeface="Now"/>
              </a:rPr>
              <a:t>■ La clase MAIN con la creación de 5 clientes y agregados a la COLA. </a:t>
            </a:r>
          </a:p>
          <a:p>
            <a:pPr algn="just">
              <a:lnSpc>
                <a:spcPts val="4451"/>
              </a:lnSpc>
            </a:pPr>
            <a:r>
              <a:rPr lang="en-US" sz="2799" spc="39">
                <a:solidFill>
                  <a:srgbClr val="D9D9D9"/>
                </a:solidFill>
                <a:ea typeface="Now"/>
              </a:rPr>
              <a:t>■ Una imagen de la salida de la consola en donde se muestran todos los ítems de la cola. </a:t>
            </a:r>
          </a:p>
          <a:p>
            <a:pPr algn="just">
              <a:lnSpc>
                <a:spcPts val="4451"/>
              </a:lnSpc>
            </a:pPr>
            <a:r>
              <a:rPr lang="en-US" sz="2799" spc="39">
                <a:solidFill>
                  <a:srgbClr val="D9D9D9"/>
                </a:solidFill>
                <a:ea typeface="Now"/>
              </a:rPr>
              <a:t>■ Un link que me lleve a todo el código generado (enlace a github) </a:t>
            </a:r>
          </a:p>
          <a:p>
            <a:pPr algn="just">
              <a:lnSpc>
                <a:spcPts val="4451"/>
              </a:lnSpc>
            </a:pPr>
            <a:r>
              <a:rPr lang="en-US" sz="2799" spc="39">
                <a:solidFill>
                  <a:srgbClr val="D9D9D9"/>
                </a:solidFill>
                <a:latin typeface="Now"/>
              </a:rPr>
              <a:t>https://github.com/jhonatandvid/ESTRUCTURA-DE-DATOS/blob/main/hito_4/PROCESUAL/ColaClientes/main.java</a:t>
            </a:r>
          </a:p>
        </p:txBody>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11. CREAR LAS CLASES NECESARIAS PARA LA COLA DE CLIENTES.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3529138" y="1725833"/>
            <a:ext cx="11229724" cy="7938636"/>
          </a:xfrm>
          <a:custGeom>
            <a:avLst/>
            <a:gdLst/>
            <a:ahLst/>
            <a:cxnLst/>
            <a:rect r="r" b="b" t="t" l="l"/>
            <a:pathLst>
              <a:path h="7938636" w="11229724">
                <a:moveTo>
                  <a:pt x="0" y="0"/>
                </a:moveTo>
                <a:lnTo>
                  <a:pt x="11229724" y="0"/>
                </a:lnTo>
                <a:lnTo>
                  <a:pt x="11229724" y="7938636"/>
                </a:lnTo>
                <a:lnTo>
                  <a:pt x="0" y="7938636"/>
                </a:lnTo>
                <a:lnTo>
                  <a:pt x="0" y="0"/>
                </a:lnTo>
                <a:close/>
              </a:path>
            </a:pathLst>
          </a:custGeom>
          <a:blipFill>
            <a:blip r:embed="rId3"/>
            <a:stretch>
              <a:fillRect l="0" t="0" r="0" b="0"/>
            </a:stretch>
          </a:blipFill>
        </p:spPr>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11. CREAR LAS CLASES NECESARIAS PARA LA COLA DE CLIENTES.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296906" y="1904641"/>
            <a:ext cx="12775068" cy="4073868"/>
          </a:xfrm>
          <a:custGeom>
            <a:avLst/>
            <a:gdLst/>
            <a:ahLst/>
            <a:cxnLst/>
            <a:rect r="r" b="b" t="t" l="l"/>
            <a:pathLst>
              <a:path h="4073868" w="12775068">
                <a:moveTo>
                  <a:pt x="0" y="0"/>
                </a:moveTo>
                <a:lnTo>
                  <a:pt x="12775068" y="0"/>
                </a:lnTo>
                <a:lnTo>
                  <a:pt x="12775068" y="4073868"/>
                </a:lnTo>
                <a:lnTo>
                  <a:pt x="0" y="4073868"/>
                </a:lnTo>
                <a:lnTo>
                  <a:pt x="0" y="0"/>
                </a:lnTo>
                <a:close/>
              </a:path>
            </a:pathLst>
          </a:custGeom>
          <a:blipFill>
            <a:blip r:embed="rId3"/>
            <a:stretch>
              <a:fillRect l="0" t="0" r="0" b="0"/>
            </a:stretch>
          </a:blipFill>
        </p:spPr>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11. CREAR LAS CLASES NECESARIAS PARA LA COLA DE CLIENTES.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379918" y="1731859"/>
            <a:ext cx="5436283" cy="7526441"/>
          </a:xfrm>
          <a:custGeom>
            <a:avLst/>
            <a:gdLst/>
            <a:ahLst/>
            <a:cxnLst/>
            <a:rect r="r" b="b" t="t" l="l"/>
            <a:pathLst>
              <a:path h="7526441" w="5436283">
                <a:moveTo>
                  <a:pt x="0" y="0"/>
                </a:moveTo>
                <a:lnTo>
                  <a:pt x="5436283" y="0"/>
                </a:lnTo>
                <a:lnTo>
                  <a:pt x="5436283" y="7526441"/>
                </a:lnTo>
                <a:lnTo>
                  <a:pt x="0" y="7526441"/>
                </a:lnTo>
                <a:lnTo>
                  <a:pt x="0" y="0"/>
                </a:lnTo>
                <a:close/>
              </a:path>
            </a:pathLst>
          </a:custGeom>
          <a:blipFill>
            <a:blip r:embed="rId3"/>
            <a:stretch>
              <a:fillRect l="0" t="0" r="0" b="0"/>
            </a:stretch>
          </a:blipFill>
        </p:spPr>
      </p:sp>
      <p:sp>
        <p:nvSpPr>
          <p:cNvPr name="Freeform 7" id="7"/>
          <p:cNvSpPr/>
          <p:nvPr/>
        </p:nvSpPr>
        <p:spPr>
          <a:xfrm flipH="false" flipV="false" rot="0">
            <a:off x="9144000" y="1731859"/>
            <a:ext cx="5850773" cy="5734455"/>
          </a:xfrm>
          <a:custGeom>
            <a:avLst/>
            <a:gdLst/>
            <a:ahLst/>
            <a:cxnLst/>
            <a:rect r="r" b="b" t="t" l="l"/>
            <a:pathLst>
              <a:path h="5734455" w="5850773">
                <a:moveTo>
                  <a:pt x="0" y="0"/>
                </a:moveTo>
                <a:lnTo>
                  <a:pt x="5850773" y="0"/>
                </a:lnTo>
                <a:lnTo>
                  <a:pt x="5850773" y="5734456"/>
                </a:lnTo>
                <a:lnTo>
                  <a:pt x="0" y="5734456"/>
                </a:lnTo>
                <a:lnTo>
                  <a:pt x="0" y="0"/>
                </a:lnTo>
                <a:close/>
              </a:path>
            </a:pathLst>
          </a:custGeom>
          <a:blipFill>
            <a:blip r:embed="rId4"/>
            <a:stretch>
              <a:fillRect l="0" t="0" r="0" b="0"/>
            </a:stretch>
          </a:blipFill>
        </p:spPr>
      </p:sp>
      <p:sp>
        <p:nvSpPr>
          <p:cNvPr name="TextBox 8" id="8"/>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11. CREAR LAS CLASES NECESARIAS PARA LA COLA DE CLIENTES.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2471734"/>
            <a:ext cx="14052801" cy="7598666"/>
          </a:xfrm>
          <a:prstGeom prst="rect">
            <a:avLst/>
          </a:prstGeom>
        </p:spPr>
        <p:txBody>
          <a:bodyPr anchor="t" rtlCol="false" tIns="0" lIns="0" bIns="0" rIns="0">
            <a:spAutoFit/>
          </a:bodyPr>
          <a:lstStyle/>
          <a:p>
            <a:pPr algn="just">
              <a:lnSpc>
                <a:spcPts val="5405"/>
              </a:lnSpc>
            </a:pPr>
            <a:r>
              <a:rPr lang="en-US" sz="3399" spc="47">
                <a:solidFill>
                  <a:srgbClr val="FFFFFF"/>
                </a:solidFill>
                <a:ea typeface="Now"/>
              </a:rPr>
              <a:t>○ Crear una cola con 5 clientes. </a:t>
            </a:r>
          </a:p>
          <a:p>
            <a:pPr algn="just">
              <a:lnSpc>
                <a:spcPts val="5405"/>
              </a:lnSpc>
            </a:pPr>
            <a:r>
              <a:rPr lang="en-US" sz="3399" spc="47">
                <a:solidFill>
                  <a:srgbClr val="FFFFFF"/>
                </a:solidFill>
                <a:latin typeface="Now"/>
              </a:rPr>
              <a:t>              ■ En la clase MAIN deberán estar los 5 clientes. </a:t>
            </a:r>
          </a:p>
          <a:p>
            <a:pPr algn="just">
              <a:lnSpc>
                <a:spcPts val="5405"/>
              </a:lnSpc>
            </a:pPr>
            <a:r>
              <a:rPr lang="en-US" sz="3399" spc="47">
                <a:solidFill>
                  <a:srgbClr val="FFFFFF"/>
                </a:solidFill>
                <a:latin typeface="Now"/>
              </a:rPr>
              <a:t>              ■ Mostrar todos los datos de la cola de clientes </a:t>
            </a:r>
          </a:p>
          <a:p>
            <a:pPr algn="just">
              <a:lnSpc>
                <a:spcPts val="5405"/>
              </a:lnSpc>
            </a:pPr>
            <a:r>
              <a:rPr lang="en-US" sz="3399" spc="47">
                <a:solidFill>
                  <a:srgbClr val="D9D9D9"/>
                </a:solidFill>
                <a:ea typeface="Now"/>
              </a:rPr>
              <a:t>○ Adjuntar los siguientes </a:t>
            </a:r>
          </a:p>
          <a:p>
            <a:pPr algn="just">
              <a:lnSpc>
                <a:spcPts val="5405"/>
              </a:lnSpc>
            </a:pPr>
            <a:r>
              <a:rPr lang="en-US" sz="3399" spc="47">
                <a:solidFill>
                  <a:srgbClr val="D9D9D9"/>
                </a:solidFill>
                <a:latin typeface="Now"/>
              </a:rPr>
              <a:t>              ■ El código del método que resuelve el problema. </a:t>
            </a:r>
          </a:p>
          <a:p>
            <a:pPr algn="just">
              <a:lnSpc>
                <a:spcPts val="5405"/>
              </a:lnSpc>
            </a:pPr>
            <a:r>
              <a:rPr lang="en-US" sz="3399" spc="47">
                <a:solidFill>
                  <a:srgbClr val="D9D9D9"/>
                </a:solidFill>
                <a:latin typeface="Now"/>
              </a:rPr>
              <a:t>              ■ Una imagen de la salida de la consola. </a:t>
            </a:r>
          </a:p>
          <a:p>
            <a:pPr algn="just">
              <a:lnSpc>
                <a:spcPts val="5405"/>
              </a:lnSpc>
            </a:pPr>
            <a:r>
              <a:rPr lang="en-US" sz="3399" spc="47">
                <a:solidFill>
                  <a:srgbClr val="D9D9D9"/>
                </a:solidFill>
                <a:latin typeface="Now"/>
              </a:rPr>
              <a:t>              ■ Link que me lleve a la clase main (GitHub)</a:t>
            </a:r>
          </a:p>
          <a:p>
            <a:pPr algn="just">
              <a:lnSpc>
                <a:spcPts val="5405"/>
              </a:lnSpc>
            </a:pPr>
            <a:r>
              <a:rPr lang="en-US" sz="3399" spc="47">
                <a:solidFill>
                  <a:srgbClr val="D9D9D9"/>
                </a:solidFill>
                <a:latin typeface="Now"/>
              </a:rPr>
              <a:t>https://github.com/jhonatandvid/ESTRUCTURA-DE-DATOS/blob/main/hito_4/PROCESUAL/ColaClientes/main.java</a:t>
            </a:r>
          </a:p>
          <a:p>
            <a:pPr algn="just">
              <a:lnSpc>
                <a:spcPts val="6359"/>
              </a:lnSpc>
            </a:pPr>
          </a:p>
        </p:txBody>
      </p:sp>
      <p:sp>
        <p:nvSpPr>
          <p:cNvPr name="TextBox 7" id="7"/>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12.INICIALIZAR LA COLA DE CLIENTES.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12768"/>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12.INICIALIZAR LA COLA DE CLIENTES.</a:t>
            </a:r>
          </a:p>
        </p:txBody>
      </p:sp>
      <p:sp>
        <p:nvSpPr>
          <p:cNvPr name="Freeform 7" id="7"/>
          <p:cNvSpPr/>
          <p:nvPr/>
        </p:nvSpPr>
        <p:spPr>
          <a:xfrm flipH="false" flipV="false" rot="0">
            <a:off x="2756466" y="2753059"/>
            <a:ext cx="12775068" cy="4073868"/>
          </a:xfrm>
          <a:custGeom>
            <a:avLst/>
            <a:gdLst/>
            <a:ahLst/>
            <a:cxnLst/>
            <a:rect r="r" b="b" t="t" l="l"/>
            <a:pathLst>
              <a:path h="4073868" w="12775068">
                <a:moveTo>
                  <a:pt x="0" y="0"/>
                </a:moveTo>
                <a:lnTo>
                  <a:pt x="12775068" y="0"/>
                </a:lnTo>
                <a:lnTo>
                  <a:pt x="12775068" y="4073867"/>
                </a:lnTo>
                <a:lnTo>
                  <a:pt x="0" y="4073867"/>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12768"/>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12.INICIALIZAR LA COLA DE CLIENTES.</a:t>
            </a:r>
          </a:p>
        </p:txBody>
      </p:sp>
      <p:sp>
        <p:nvSpPr>
          <p:cNvPr name="Freeform 7" id="7"/>
          <p:cNvSpPr/>
          <p:nvPr/>
        </p:nvSpPr>
        <p:spPr>
          <a:xfrm flipH="false" flipV="false" rot="0">
            <a:off x="2379918" y="1731859"/>
            <a:ext cx="5436283" cy="7526441"/>
          </a:xfrm>
          <a:custGeom>
            <a:avLst/>
            <a:gdLst/>
            <a:ahLst/>
            <a:cxnLst/>
            <a:rect r="r" b="b" t="t" l="l"/>
            <a:pathLst>
              <a:path h="7526441" w="5436283">
                <a:moveTo>
                  <a:pt x="0" y="0"/>
                </a:moveTo>
                <a:lnTo>
                  <a:pt x="5436283" y="0"/>
                </a:lnTo>
                <a:lnTo>
                  <a:pt x="5436283" y="7526441"/>
                </a:lnTo>
                <a:lnTo>
                  <a:pt x="0" y="7526441"/>
                </a:lnTo>
                <a:lnTo>
                  <a:pt x="0" y="0"/>
                </a:lnTo>
                <a:close/>
              </a:path>
            </a:pathLst>
          </a:custGeom>
          <a:blipFill>
            <a:blip r:embed="rId3"/>
            <a:stretch>
              <a:fillRect l="0" t="0" r="0" b="0"/>
            </a:stretch>
          </a:blipFill>
        </p:spPr>
      </p:sp>
      <p:sp>
        <p:nvSpPr>
          <p:cNvPr name="Freeform 8" id="8"/>
          <p:cNvSpPr/>
          <p:nvPr/>
        </p:nvSpPr>
        <p:spPr>
          <a:xfrm flipH="false" flipV="false" rot="0">
            <a:off x="9144000" y="1731859"/>
            <a:ext cx="5850773" cy="5734455"/>
          </a:xfrm>
          <a:custGeom>
            <a:avLst/>
            <a:gdLst/>
            <a:ahLst/>
            <a:cxnLst/>
            <a:rect r="r" b="b" t="t" l="l"/>
            <a:pathLst>
              <a:path h="5734455" w="5850773">
                <a:moveTo>
                  <a:pt x="0" y="0"/>
                </a:moveTo>
                <a:lnTo>
                  <a:pt x="5850773" y="0"/>
                </a:lnTo>
                <a:lnTo>
                  <a:pt x="5850773" y="5734456"/>
                </a:lnTo>
                <a:lnTo>
                  <a:pt x="0" y="5734456"/>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257175" y="2344428"/>
            <a:ext cx="19435831" cy="6464192"/>
            <a:chOff x="0" y="0"/>
            <a:chExt cx="5118902" cy="1702503"/>
          </a:xfrm>
        </p:grpSpPr>
        <p:sp>
          <p:nvSpPr>
            <p:cNvPr name="Freeform 4" id="4"/>
            <p:cNvSpPr/>
            <p:nvPr/>
          </p:nvSpPr>
          <p:spPr>
            <a:xfrm flipH="false" flipV="false" rot="0">
              <a:off x="0" y="0"/>
              <a:ext cx="5118902" cy="1702503"/>
            </a:xfrm>
            <a:custGeom>
              <a:avLst/>
              <a:gdLst/>
              <a:ahLst/>
              <a:cxnLst/>
              <a:rect r="r" b="b" t="t" l="l"/>
              <a:pathLst>
                <a:path h="1702503" w="5118902">
                  <a:moveTo>
                    <a:pt x="0" y="0"/>
                  </a:moveTo>
                  <a:lnTo>
                    <a:pt x="5118902" y="0"/>
                  </a:lnTo>
                  <a:lnTo>
                    <a:pt x="5118902" y="1702503"/>
                  </a:lnTo>
                  <a:lnTo>
                    <a:pt x="0" y="1702503"/>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grpSp>
        <p:nvGrpSpPr>
          <p:cNvPr name="Group 6" id="6"/>
          <p:cNvGrpSpPr/>
          <p:nvPr/>
        </p:nvGrpSpPr>
        <p:grpSpPr>
          <a:xfrm rot="0">
            <a:off x="7839928" y="3777579"/>
            <a:ext cx="3239861" cy="3405982"/>
            <a:chOff x="0" y="0"/>
            <a:chExt cx="4319815" cy="4541309"/>
          </a:xfrm>
        </p:grpSpPr>
        <p:pic>
          <p:nvPicPr>
            <p:cNvPr name="Picture 7" id="7"/>
            <p:cNvPicPr>
              <a:picLocks noChangeAspect="true"/>
            </p:cNvPicPr>
            <p:nvPr/>
          </p:nvPicPr>
          <p:blipFill>
            <a:blip r:embed="rId3"/>
            <a:srcRect l="2438" t="0" r="2438" b="0"/>
            <a:stretch>
              <a:fillRect/>
            </a:stretch>
          </p:blipFill>
          <p:spPr>
            <a:xfrm flipH="false" flipV="false">
              <a:off x="0" y="0"/>
              <a:ext cx="4319815" cy="4541309"/>
            </a:xfrm>
            <a:prstGeom prst="rect">
              <a:avLst/>
            </a:prstGeom>
          </p:spPr>
        </p:pic>
      </p:grpSp>
      <p:sp>
        <p:nvSpPr>
          <p:cNvPr name="TextBox 8" id="8"/>
          <p:cNvSpPr txBox="true"/>
          <p:nvPr/>
        </p:nvSpPr>
        <p:spPr>
          <a:xfrm rot="0">
            <a:off x="7487248" y="2644104"/>
            <a:ext cx="6735617" cy="742950"/>
          </a:xfrm>
          <a:prstGeom prst="rect">
            <a:avLst/>
          </a:prstGeom>
        </p:spPr>
        <p:txBody>
          <a:bodyPr anchor="t" rtlCol="false" tIns="0" lIns="0" bIns="0" rIns="0">
            <a:spAutoFit/>
          </a:bodyPr>
          <a:lstStyle/>
          <a:p>
            <a:pPr>
              <a:lnSpc>
                <a:spcPts val="5850"/>
              </a:lnSpc>
            </a:pPr>
            <a:r>
              <a:rPr lang="en-US" sz="5000">
                <a:solidFill>
                  <a:srgbClr val="00E3B8"/>
                </a:solidFill>
                <a:latin typeface="Now Bold"/>
              </a:rPr>
              <a:t>ESTUDIANTE</a:t>
            </a:r>
          </a:p>
        </p:txBody>
      </p:sp>
      <p:sp>
        <p:nvSpPr>
          <p:cNvPr name="TextBox 9" id="9"/>
          <p:cNvSpPr txBox="true"/>
          <p:nvPr/>
        </p:nvSpPr>
        <p:spPr>
          <a:xfrm rot="0">
            <a:off x="5222824" y="8549541"/>
            <a:ext cx="3515854" cy="259080"/>
          </a:xfrm>
          <a:prstGeom prst="rect">
            <a:avLst/>
          </a:prstGeom>
        </p:spPr>
        <p:txBody>
          <a:bodyPr anchor="t" rtlCol="false" tIns="0" lIns="0" bIns="0" rIns="0">
            <a:spAutoFit/>
          </a:bodyPr>
          <a:lstStyle/>
          <a:p>
            <a:pPr>
              <a:lnSpc>
                <a:spcPts val="2070"/>
              </a:lnSpc>
            </a:pPr>
          </a:p>
        </p:txBody>
      </p:sp>
      <p:sp>
        <p:nvSpPr>
          <p:cNvPr name="TextBox 10" id="10"/>
          <p:cNvSpPr txBox="true"/>
          <p:nvPr/>
        </p:nvSpPr>
        <p:spPr>
          <a:xfrm rot="0">
            <a:off x="7841691" y="7459326"/>
            <a:ext cx="3239861" cy="691515"/>
          </a:xfrm>
          <a:prstGeom prst="rect">
            <a:avLst/>
          </a:prstGeom>
        </p:spPr>
        <p:txBody>
          <a:bodyPr anchor="t" rtlCol="false" tIns="0" lIns="0" bIns="0" rIns="0">
            <a:spAutoFit/>
          </a:bodyPr>
          <a:lstStyle/>
          <a:p>
            <a:pPr algn="ctr">
              <a:lnSpc>
                <a:spcPts val="2760"/>
              </a:lnSpc>
            </a:pPr>
            <a:r>
              <a:rPr lang="en-US" sz="2400" spc="33">
                <a:solidFill>
                  <a:srgbClr val="00E3B8"/>
                </a:solidFill>
                <a:latin typeface="Now Bold"/>
              </a:rPr>
              <a:t>JHONATAN DAVID ALANOCA BLANCO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13.PROMOCIÓN PARA USUARIOS DE BOLIVIA. </a:t>
            </a:r>
          </a:p>
        </p:txBody>
      </p:sp>
      <p:sp>
        <p:nvSpPr>
          <p:cNvPr name="TextBox 7" id="7"/>
          <p:cNvSpPr txBox="true"/>
          <p:nvPr/>
        </p:nvSpPr>
        <p:spPr>
          <a:xfrm rot="0">
            <a:off x="2430170" y="12519738"/>
            <a:ext cx="13415053" cy="4461891"/>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El método deberá llamarse kEsimoPosicion(Pila, valorTope) </a:t>
            </a:r>
          </a:p>
          <a:p>
            <a:pPr algn="just">
              <a:lnSpc>
                <a:spcPts val="4451"/>
              </a:lnSpc>
            </a:pPr>
            <a:r>
              <a:rPr lang="en-US" sz="2799" spc="39">
                <a:solidFill>
                  <a:srgbClr val="FFFFFF"/>
                </a:solidFill>
                <a:ea typeface="Now"/>
              </a:rPr>
              <a:t>○ El método debe ser creado en la clase MAIN como un método estático. ○ El método recibe 2 parámetros </a:t>
            </a:r>
          </a:p>
          <a:p>
            <a:pPr algn="just">
              <a:lnSpc>
                <a:spcPts val="4451"/>
              </a:lnSpc>
            </a:pPr>
            <a:r>
              <a:rPr lang="en-US" sz="2799" spc="39">
                <a:solidFill>
                  <a:srgbClr val="FFFFFF"/>
                </a:solidFill>
                <a:latin typeface="Now"/>
              </a:rPr>
              <a:t>                        </a:t>
            </a:r>
            <a:r>
              <a:rPr lang="en-US" sz="2799" spc="39">
                <a:solidFill>
                  <a:srgbClr val="FFFFFF"/>
                </a:solidFill>
                <a:ea typeface="Now"/>
              </a:rPr>
              <a:t>■ La Pila de Clientes </a:t>
            </a:r>
          </a:p>
          <a:p>
            <a:pPr algn="just">
              <a:lnSpc>
                <a:spcPts val="4451"/>
              </a:lnSpc>
            </a:pPr>
            <a:r>
              <a:rPr lang="en-US" sz="2799" spc="39">
                <a:solidFill>
                  <a:srgbClr val="FFFFFF"/>
                </a:solidFill>
                <a:latin typeface="Now"/>
              </a:rPr>
              <a:t>                        </a:t>
            </a:r>
            <a:r>
              <a:rPr lang="en-US" sz="2799" spc="39">
                <a:solidFill>
                  <a:srgbClr val="FFFFFF"/>
                </a:solidFill>
                <a:ea typeface="Now"/>
              </a:rPr>
              <a:t>■ El valor(int) de la posición que moverá al final de la pila. </a:t>
            </a:r>
          </a:p>
          <a:p>
            <a:pPr algn="just">
              <a:lnSpc>
                <a:spcPts val="4451"/>
              </a:lnSpc>
            </a:pPr>
            <a:r>
              <a:rPr lang="en-US" sz="2799" spc="39">
                <a:solidFill>
                  <a:srgbClr val="FFFFFF"/>
                </a:solidFill>
                <a:ea typeface="Now"/>
              </a:rPr>
              <a:t>○ Adjuntar los siguientes  </a:t>
            </a:r>
          </a:p>
          <a:p>
            <a:pPr algn="just">
              <a:lnSpc>
                <a:spcPts val="4451"/>
              </a:lnSpc>
            </a:pPr>
            <a:r>
              <a:rPr lang="en-US" sz="2799" spc="39">
                <a:solidFill>
                  <a:srgbClr val="FFFFFF"/>
                </a:solidFill>
                <a:latin typeface="Now"/>
              </a:rPr>
              <a:t>                        </a:t>
            </a:r>
            <a:r>
              <a:rPr lang="en-US" sz="2799" spc="39">
                <a:solidFill>
                  <a:srgbClr val="FFFFFF"/>
                </a:solidFill>
                <a:ea typeface="Now"/>
              </a:rPr>
              <a:t>■ El código del método que resuelve el problema. </a:t>
            </a:r>
          </a:p>
          <a:p>
            <a:pPr algn="just">
              <a:lnSpc>
                <a:spcPts val="4451"/>
              </a:lnSpc>
            </a:pPr>
            <a:r>
              <a:rPr lang="en-US" sz="2799" spc="39">
                <a:solidFill>
                  <a:srgbClr val="FFFFFF"/>
                </a:solidFill>
                <a:latin typeface="Now"/>
              </a:rPr>
              <a:t>                        </a:t>
            </a:r>
            <a:r>
              <a:rPr lang="en-US" sz="2799" spc="39">
                <a:solidFill>
                  <a:srgbClr val="FFFFFF"/>
                </a:solidFill>
                <a:ea typeface="Now"/>
              </a:rPr>
              <a:t>■ Una imagen de la salida de la consola. </a:t>
            </a:r>
          </a:p>
        </p:txBody>
      </p:sp>
      <p:sp>
        <p:nvSpPr>
          <p:cNvPr name="TextBox 8" id="8"/>
          <p:cNvSpPr txBox="true"/>
          <p:nvPr/>
        </p:nvSpPr>
        <p:spPr>
          <a:xfrm rot="0">
            <a:off x="1672903" y="1451610"/>
            <a:ext cx="14687680" cy="8395716"/>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En el mes de diciembre a todos los clientes de Bolivia se les dará una promoción en cuanto a precios en viajes a nivel nacional. </a:t>
            </a:r>
          </a:p>
          <a:p>
            <a:pPr algn="just">
              <a:lnSpc>
                <a:spcPts val="4451"/>
              </a:lnSpc>
            </a:pPr>
            <a:r>
              <a:rPr lang="en-US" sz="2799" spc="39">
                <a:solidFill>
                  <a:srgbClr val="FFFFFF"/>
                </a:solidFill>
                <a:latin typeface="Now"/>
              </a:rPr>
              <a:t>     </a:t>
            </a:r>
            <a:r>
              <a:rPr lang="en-US" sz="2799" spc="39">
                <a:solidFill>
                  <a:srgbClr val="FFFFFF"/>
                </a:solidFill>
                <a:ea typeface="Now"/>
              </a:rPr>
              <a:t>■ A todos los clientes que sean de nacionalidad boliviana y además el tipo de cliente GOLD, convertir a estos clientes en VIP </a:t>
            </a:r>
          </a:p>
          <a:p>
            <a:pPr algn="just">
              <a:lnSpc>
                <a:spcPts val="4451"/>
              </a:lnSpc>
            </a:pPr>
            <a:r>
              <a:rPr lang="en-US" sz="2799" spc="39">
                <a:solidFill>
                  <a:srgbClr val="FFFFFF"/>
                </a:solidFill>
                <a:latin typeface="Now"/>
              </a:rPr>
              <a:t>     </a:t>
            </a:r>
            <a:r>
              <a:rPr lang="en-US" sz="2799" spc="39">
                <a:solidFill>
                  <a:srgbClr val="FFFFFF"/>
                </a:solidFill>
                <a:ea typeface="Now"/>
              </a:rPr>
              <a:t>■ Es decir si es de Bolivia y es GOLD deberá ser ahora un cliente VIP </a:t>
            </a:r>
          </a:p>
          <a:p>
            <a:pPr algn="just">
              <a:lnSpc>
                <a:spcPts val="4451"/>
              </a:lnSpc>
            </a:pPr>
            <a:r>
              <a:rPr lang="en-US" sz="2799" spc="39">
                <a:solidFill>
                  <a:srgbClr val="FFFFFF"/>
                </a:solidFill>
                <a:ea typeface="Now"/>
              </a:rPr>
              <a:t>○ El método estático dentro de la clase MAIN recibe 3 atributos </a:t>
            </a:r>
          </a:p>
          <a:p>
            <a:pPr algn="just">
              <a:lnSpc>
                <a:spcPts val="4451"/>
              </a:lnSpc>
            </a:pPr>
            <a:r>
              <a:rPr lang="en-US" sz="2799" spc="39">
                <a:solidFill>
                  <a:srgbClr val="FFFFFF"/>
                </a:solidFill>
                <a:latin typeface="Now"/>
              </a:rPr>
              <a:t>     </a:t>
            </a:r>
            <a:r>
              <a:rPr lang="en-US" sz="2799" spc="39">
                <a:solidFill>
                  <a:srgbClr val="FFFFFF"/>
                </a:solidFill>
                <a:ea typeface="Now"/>
              </a:rPr>
              <a:t>■ La cola de clientes</a:t>
            </a:r>
          </a:p>
          <a:p>
            <a:pPr algn="just">
              <a:lnSpc>
                <a:spcPts val="4451"/>
              </a:lnSpc>
            </a:pPr>
            <a:r>
              <a:rPr lang="en-US" sz="2799" spc="39">
                <a:solidFill>
                  <a:srgbClr val="FFFFFF"/>
                </a:solidFill>
                <a:latin typeface="Now"/>
              </a:rPr>
              <a:t>     </a:t>
            </a:r>
            <a:r>
              <a:rPr lang="en-US" sz="2799" spc="39">
                <a:solidFill>
                  <a:srgbClr val="FFFFFF"/>
                </a:solidFill>
                <a:ea typeface="Now"/>
              </a:rPr>
              <a:t>■ El tipo de cliente  </a:t>
            </a:r>
          </a:p>
          <a:p>
            <a:pPr algn="just">
              <a:lnSpc>
                <a:spcPts val="4451"/>
              </a:lnSpc>
            </a:pPr>
            <a:r>
              <a:rPr lang="en-US" sz="2799" spc="39">
                <a:solidFill>
                  <a:srgbClr val="FFFFFF"/>
                </a:solidFill>
                <a:latin typeface="Now"/>
              </a:rPr>
              <a:t>     </a:t>
            </a:r>
            <a:r>
              <a:rPr lang="en-US" sz="2799" spc="39">
                <a:solidFill>
                  <a:srgbClr val="FFFFFF"/>
                </a:solidFill>
                <a:ea typeface="Now"/>
              </a:rPr>
              <a:t>■ La nacionalidad del cliente. </a:t>
            </a:r>
          </a:p>
          <a:p>
            <a:pPr algn="just">
              <a:lnSpc>
                <a:spcPts val="4451"/>
              </a:lnSpc>
            </a:pPr>
            <a:r>
              <a:rPr lang="en-US" sz="2799" spc="39">
                <a:solidFill>
                  <a:srgbClr val="D9D9D9"/>
                </a:solidFill>
                <a:ea typeface="Now"/>
              </a:rPr>
              <a:t>○ Adjuntar los siguientes </a:t>
            </a:r>
          </a:p>
          <a:p>
            <a:pPr algn="just">
              <a:lnSpc>
                <a:spcPts val="4451"/>
              </a:lnSpc>
            </a:pPr>
            <a:r>
              <a:rPr lang="en-US" sz="2799" spc="39">
                <a:solidFill>
                  <a:srgbClr val="D9D9D9"/>
                </a:solidFill>
                <a:latin typeface="Now"/>
              </a:rPr>
              <a:t>     </a:t>
            </a:r>
            <a:r>
              <a:rPr lang="en-US" sz="2799" spc="39">
                <a:solidFill>
                  <a:srgbClr val="D9D9D9"/>
                </a:solidFill>
                <a:ea typeface="Now"/>
              </a:rPr>
              <a:t>■ El código del método que resuelve el problema. </a:t>
            </a:r>
          </a:p>
          <a:p>
            <a:pPr algn="just">
              <a:lnSpc>
                <a:spcPts val="4451"/>
              </a:lnSpc>
            </a:pPr>
            <a:r>
              <a:rPr lang="en-US" sz="2799" spc="39">
                <a:solidFill>
                  <a:srgbClr val="D9D9D9"/>
                </a:solidFill>
                <a:latin typeface="Now"/>
              </a:rPr>
              <a:t>     </a:t>
            </a:r>
            <a:r>
              <a:rPr lang="en-US" sz="2799" spc="39">
                <a:solidFill>
                  <a:srgbClr val="D9D9D9"/>
                </a:solidFill>
                <a:ea typeface="Now"/>
              </a:rPr>
              <a:t>■ Una imagen de la salida de la consola. </a:t>
            </a:r>
          </a:p>
          <a:p>
            <a:pPr algn="just">
              <a:lnSpc>
                <a:spcPts val="4451"/>
              </a:lnSpc>
            </a:pPr>
            <a:r>
              <a:rPr lang="en-US" sz="2799" spc="39">
                <a:solidFill>
                  <a:srgbClr val="D9D9D9"/>
                </a:solidFill>
                <a:latin typeface="Now"/>
              </a:rPr>
              <a:t>     </a:t>
            </a:r>
            <a:r>
              <a:rPr lang="en-US" sz="2799" spc="39">
                <a:solidFill>
                  <a:srgbClr val="D9D9D9"/>
                </a:solidFill>
                <a:ea typeface="Now"/>
              </a:rPr>
              <a:t>■ Link que me lleve a la clase main (GitHub) </a:t>
            </a:r>
          </a:p>
          <a:p>
            <a:pPr algn="just">
              <a:lnSpc>
                <a:spcPts val="4451"/>
              </a:lnSpc>
            </a:pPr>
            <a:r>
              <a:rPr lang="en-US" sz="2799" spc="39">
                <a:solidFill>
                  <a:srgbClr val="D9D9D9"/>
                </a:solidFill>
                <a:latin typeface="Now"/>
              </a:rPr>
              <a:t>https://github.com/jhonatandvid/ESTRUCTURA-DE-DATOS/blob/main/hito_4/PROCESUAL/ColaClientes/main.java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965190" y="3238603"/>
            <a:ext cx="11721306" cy="4516809"/>
          </a:xfrm>
          <a:custGeom>
            <a:avLst/>
            <a:gdLst/>
            <a:ahLst/>
            <a:cxnLst/>
            <a:rect r="r" b="b" t="t" l="l"/>
            <a:pathLst>
              <a:path h="4516809" w="11721306">
                <a:moveTo>
                  <a:pt x="0" y="0"/>
                </a:moveTo>
                <a:lnTo>
                  <a:pt x="11721306" y="0"/>
                </a:lnTo>
                <a:lnTo>
                  <a:pt x="11721306" y="4516809"/>
                </a:lnTo>
                <a:lnTo>
                  <a:pt x="0" y="4516809"/>
                </a:lnTo>
                <a:lnTo>
                  <a:pt x="0" y="0"/>
                </a:lnTo>
                <a:close/>
              </a:path>
            </a:pathLst>
          </a:custGeom>
          <a:blipFill>
            <a:blip r:embed="rId3"/>
            <a:stretch>
              <a:fillRect l="0" t="0" r="0" b="0"/>
            </a:stretch>
          </a:blipFill>
        </p:spPr>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13.PROMOCIÓN PARA USUARIOS DE BOLIVIA. </a:t>
            </a:r>
          </a:p>
        </p:txBody>
      </p:sp>
      <p:sp>
        <p:nvSpPr>
          <p:cNvPr name="TextBox 8" id="8"/>
          <p:cNvSpPr txBox="true"/>
          <p:nvPr/>
        </p:nvSpPr>
        <p:spPr>
          <a:xfrm rot="0">
            <a:off x="2430170" y="12519738"/>
            <a:ext cx="13415053" cy="4461891"/>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El método deberá llamarse kEsimoPosicion(Pila, valorTope) </a:t>
            </a:r>
          </a:p>
          <a:p>
            <a:pPr algn="just">
              <a:lnSpc>
                <a:spcPts val="4451"/>
              </a:lnSpc>
            </a:pPr>
            <a:r>
              <a:rPr lang="en-US" sz="2799" spc="39">
                <a:solidFill>
                  <a:srgbClr val="FFFFFF"/>
                </a:solidFill>
                <a:ea typeface="Now"/>
              </a:rPr>
              <a:t>○ El método debe ser creado en la clase MAIN como un método estático. ○ El método recibe 2 parámetros </a:t>
            </a:r>
          </a:p>
          <a:p>
            <a:pPr algn="just">
              <a:lnSpc>
                <a:spcPts val="4451"/>
              </a:lnSpc>
            </a:pPr>
            <a:r>
              <a:rPr lang="en-US" sz="2799" spc="39">
                <a:solidFill>
                  <a:srgbClr val="FFFFFF"/>
                </a:solidFill>
                <a:latin typeface="Now"/>
              </a:rPr>
              <a:t>                        </a:t>
            </a:r>
            <a:r>
              <a:rPr lang="en-US" sz="2799" spc="39">
                <a:solidFill>
                  <a:srgbClr val="FFFFFF"/>
                </a:solidFill>
                <a:ea typeface="Now"/>
              </a:rPr>
              <a:t>■ La Pila de Clientes </a:t>
            </a:r>
          </a:p>
          <a:p>
            <a:pPr algn="just">
              <a:lnSpc>
                <a:spcPts val="4451"/>
              </a:lnSpc>
            </a:pPr>
            <a:r>
              <a:rPr lang="en-US" sz="2799" spc="39">
                <a:solidFill>
                  <a:srgbClr val="FFFFFF"/>
                </a:solidFill>
                <a:latin typeface="Now"/>
              </a:rPr>
              <a:t>                        </a:t>
            </a:r>
            <a:r>
              <a:rPr lang="en-US" sz="2799" spc="39">
                <a:solidFill>
                  <a:srgbClr val="FFFFFF"/>
                </a:solidFill>
                <a:ea typeface="Now"/>
              </a:rPr>
              <a:t>■ El valor(int) de la posición que moverá al final de la pila. </a:t>
            </a:r>
          </a:p>
          <a:p>
            <a:pPr algn="just">
              <a:lnSpc>
                <a:spcPts val="4451"/>
              </a:lnSpc>
            </a:pPr>
            <a:r>
              <a:rPr lang="en-US" sz="2799" spc="39">
                <a:solidFill>
                  <a:srgbClr val="FFFFFF"/>
                </a:solidFill>
                <a:ea typeface="Now"/>
              </a:rPr>
              <a:t>○ Adjuntar los siguientes  </a:t>
            </a:r>
          </a:p>
          <a:p>
            <a:pPr algn="just">
              <a:lnSpc>
                <a:spcPts val="4451"/>
              </a:lnSpc>
            </a:pPr>
            <a:r>
              <a:rPr lang="en-US" sz="2799" spc="39">
                <a:solidFill>
                  <a:srgbClr val="FFFFFF"/>
                </a:solidFill>
                <a:latin typeface="Now"/>
              </a:rPr>
              <a:t>                        </a:t>
            </a:r>
            <a:r>
              <a:rPr lang="en-US" sz="2799" spc="39">
                <a:solidFill>
                  <a:srgbClr val="FFFFFF"/>
                </a:solidFill>
                <a:ea typeface="Now"/>
              </a:rPr>
              <a:t>■ El código del método que resuelve el problema. </a:t>
            </a:r>
          </a:p>
          <a:p>
            <a:pPr algn="just">
              <a:lnSpc>
                <a:spcPts val="4451"/>
              </a:lnSpc>
            </a:pPr>
            <a:r>
              <a:rPr lang="en-US" sz="2799" spc="39">
                <a:solidFill>
                  <a:srgbClr val="FFFFFF"/>
                </a:solidFill>
                <a:latin typeface="Now"/>
              </a:rPr>
              <a:t>                        </a:t>
            </a:r>
            <a:r>
              <a:rPr lang="en-US" sz="2799" spc="39">
                <a:solidFill>
                  <a:srgbClr val="FFFFFF"/>
                </a:solidFill>
                <a:ea typeface="Now"/>
              </a:rPr>
              <a:t>■ Una imagen de la salida de la consola.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3166496" y="1644236"/>
            <a:ext cx="3826735" cy="8020233"/>
          </a:xfrm>
          <a:custGeom>
            <a:avLst/>
            <a:gdLst/>
            <a:ahLst/>
            <a:cxnLst/>
            <a:rect r="r" b="b" t="t" l="l"/>
            <a:pathLst>
              <a:path h="8020233" w="3826735">
                <a:moveTo>
                  <a:pt x="0" y="0"/>
                </a:moveTo>
                <a:lnTo>
                  <a:pt x="3826735" y="0"/>
                </a:lnTo>
                <a:lnTo>
                  <a:pt x="3826735" y="8020233"/>
                </a:lnTo>
                <a:lnTo>
                  <a:pt x="0" y="8020233"/>
                </a:lnTo>
                <a:lnTo>
                  <a:pt x="0" y="0"/>
                </a:lnTo>
                <a:close/>
              </a:path>
            </a:pathLst>
          </a:custGeom>
          <a:blipFill>
            <a:blip r:embed="rId3"/>
            <a:stretch>
              <a:fillRect l="0" t="0" r="-7390" b="0"/>
            </a:stretch>
          </a:blipFill>
        </p:spPr>
      </p:sp>
      <p:sp>
        <p:nvSpPr>
          <p:cNvPr name="Freeform 7" id="7"/>
          <p:cNvSpPr/>
          <p:nvPr/>
        </p:nvSpPr>
        <p:spPr>
          <a:xfrm flipH="false" flipV="false" rot="0">
            <a:off x="9144000" y="1934664"/>
            <a:ext cx="6038299" cy="7263676"/>
          </a:xfrm>
          <a:custGeom>
            <a:avLst/>
            <a:gdLst/>
            <a:ahLst/>
            <a:cxnLst/>
            <a:rect r="r" b="b" t="t" l="l"/>
            <a:pathLst>
              <a:path h="7263676" w="6038299">
                <a:moveTo>
                  <a:pt x="0" y="0"/>
                </a:moveTo>
                <a:lnTo>
                  <a:pt x="6038299" y="0"/>
                </a:lnTo>
                <a:lnTo>
                  <a:pt x="6038299" y="7263676"/>
                </a:lnTo>
                <a:lnTo>
                  <a:pt x="0" y="7263676"/>
                </a:lnTo>
                <a:lnTo>
                  <a:pt x="0" y="0"/>
                </a:lnTo>
                <a:close/>
              </a:path>
            </a:pathLst>
          </a:custGeom>
          <a:blipFill>
            <a:blip r:embed="rId4"/>
            <a:stretch>
              <a:fillRect l="0" t="0" r="0" b="0"/>
            </a:stretch>
          </a:blipFill>
        </p:spPr>
      </p:sp>
      <p:sp>
        <p:nvSpPr>
          <p:cNvPr name="TextBox 8" id="8"/>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13.PROMOCIÓN PARA USUARIOS DE BOLIVIA. </a:t>
            </a:r>
          </a:p>
        </p:txBody>
      </p:sp>
      <p:sp>
        <p:nvSpPr>
          <p:cNvPr name="TextBox 9" id="9"/>
          <p:cNvSpPr txBox="true"/>
          <p:nvPr/>
        </p:nvSpPr>
        <p:spPr>
          <a:xfrm rot="0">
            <a:off x="2430170" y="12519738"/>
            <a:ext cx="13415053" cy="4461891"/>
          </a:xfrm>
          <a:prstGeom prst="rect">
            <a:avLst/>
          </a:prstGeom>
        </p:spPr>
        <p:txBody>
          <a:bodyPr anchor="t" rtlCol="false" tIns="0" lIns="0" bIns="0" rIns="0">
            <a:spAutoFit/>
          </a:bodyPr>
          <a:lstStyle/>
          <a:p>
            <a:pPr algn="just">
              <a:lnSpc>
                <a:spcPts val="4451"/>
              </a:lnSpc>
            </a:pPr>
            <a:r>
              <a:rPr lang="en-US" sz="2799" spc="39">
                <a:solidFill>
                  <a:srgbClr val="FFFFFF"/>
                </a:solidFill>
                <a:ea typeface="Now"/>
              </a:rPr>
              <a:t>○ El método deberá llamarse kEsimoPosicion(Pila, valorTope) </a:t>
            </a:r>
          </a:p>
          <a:p>
            <a:pPr algn="just">
              <a:lnSpc>
                <a:spcPts val="4451"/>
              </a:lnSpc>
            </a:pPr>
            <a:r>
              <a:rPr lang="en-US" sz="2799" spc="39">
                <a:solidFill>
                  <a:srgbClr val="FFFFFF"/>
                </a:solidFill>
                <a:ea typeface="Now"/>
              </a:rPr>
              <a:t>○ El método debe ser creado en la clase MAIN como un método estático. ○ El método recibe 2 parámetros </a:t>
            </a:r>
          </a:p>
          <a:p>
            <a:pPr algn="just">
              <a:lnSpc>
                <a:spcPts val="4451"/>
              </a:lnSpc>
            </a:pPr>
            <a:r>
              <a:rPr lang="en-US" sz="2799" spc="39">
                <a:solidFill>
                  <a:srgbClr val="FFFFFF"/>
                </a:solidFill>
                <a:latin typeface="Now"/>
              </a:rPr>
              <a:t>                        </a:t>
            </a:r>
            <a:r>
              <a:rPr lang="en-US" sz="2799" spc="39">
                <a:solidFill>
                  <a:srgbClr val="FFFFFF"/>
                </a:solidFill>
                <a:ea typeface="Now"/>
              </a:rPr>
              <a:t>■ La Pila de Clientes </a:t>
            </a:r>
          </a:p>
          <a:p>
            <a:pPr algn="just">
              <a:lnSpc>
                <a:spcPts val="4451"/>
              </a:lnSpc>
            </a:pPr>
            <a:r>
              <a:rPr lang="en-US" sz="2799" spc="39">
                <a:solidFill>
                  <a:srgbClr val="FFFFFF"/>
                </a:solidFill>
                <a:latin typeface="Now"/>
              </a:rPr>
              <a:t>                        </a:t>
            </a:r>
            <a:r>
              <a:rPr lang="en-US" sz="2799" spc="39">
                <a:solidFill>
                  <a:srgbClr val="FFFFFF"/>
                </a:solidFill>
                <a:ea typeface="Now"/>
              </a:rPr>
              <a:t>■ El valor(int) de la posición que moverá al final de la pila. </a:t>
            </a:r>
          </a:p>
          <a:p>
            <a:pPr algn="just">
              <a:lnSpc>
                <a:spcPts val="4451"/>
              </a:lnSpc>
            </a:pPr>
            <a:r>
              <a:rPr lang="en-US" sz="2799" spc="39">
                <a:solidFill>
                  <a:srgbClr val="FFFFFF"/>
                </a:solidFill>
                <a:ea typeface="Now"/>
              </a:rPr>
              <a:t>○ Adjuntar los siguientes  </a:t>
            </a:r>
          </a:p>
          <a:p>
            <a:pPr algn="just">
              <a:lnSpc>
                <a:spcPts val="4451"/>
              </a:lnSpc>
            </a:pPr>
            <a:r>
              <a:rPr lang="en-US" sz="2799" spc="39">
                <a:solidFill>
                  <a:srgbClr val="FFFFFF"/>
                </a:solidFill>
                <a:latin typeface="Now"/>
              </a:rPr>
              <a:t>                        </a:t>
            </a:r>
            <a:r>
              <a:rPr lang="en-US" sz="2799" spc="39">
                <a:solidFill>
                  <a:srgbClr val="FFFFFF"/>
                </a:solidFill>
                <a:ea typeface="Now"/>
              </a:rPr>
              <a:t>■ El código del método que resuelve el problema. </a:t>
            </a:r>
          </a:p>
          <a:p>
            <a:pPr algn="just">
              <a:lnSpc>
                <a:spcPts val="4451"/>
              </a:lnSpc>
            </a:pPr>
            <a:r>
              <a:rPr lang="en-US" sz="2799" spc="39">
                <a:solidFill>
                  <a:srgbClr val="FFFFFF"/>
                </a:solidFill>
                <a:latin typeface="Now"/>
              </a:rPr>
              <a:t>                        </a:t>
            </a:r>
            <a:r>
              <a:rPr lang="en-US" sz="2799" spc="39">
                <a:solidFill>
                  <a:srgbClr val="FFFFFF"/>
                </a:solidFill>
                <a:ea typeface="Now"/>
              </a:rPr>
              <a:t>■ Una imagen de la salida de la consola.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14.MOVIENDO CLIENTES EN LA COLA.</a:t>
            </a:r>
          </a:p>
        </p:txBody>
      </p:sp>
      <p:sp>
        <p:nvSpPr>
          <p:cNvPr name="TextBox 7" id="7"/>
          <p:cNvSpPr txBox="true"/>
          <p:nvPr/>
        </p:nvSpPr>
        <p:spPr>
          <a:xfrm rot="0">
            <a:off x="1863340" y="2598698"/>
            <a:ext cx="14561319" cy="7503597"/>
          </a:xfrm>
          <a:prstGeom prst="rect">
            <a:avLst/>
          </a:prstGeom>
        </p:spPr>
        <p:txBody>
          <a:bodyPr anchor="t" rtlCol="false" tIns="0" lIns="0" bIns="0" rIns="0">
            <a:spAutoFit/>
          </a:bodyPr>
          <a:lstStyle/>
          <a:p>
            <a:pPr algn="just">
              <a:lnSpc>
                <a:spcPts val="4959"/>
              </a:lnSpc>
            </a:pPr>
            <a:r>
              <a:rPr lang="en-US" sz="3119" spc="43">
                <a:solidFill>
                  <a:srgbClr val="FFFFFF"/>
                </a:solidFill>
                <a:ea typeface="Now"/>
              </a:rPr>
              <a:t>○ Mover al inicio todos los clientes mayores a 60 años. </a:t>
            </a:r>
          </a:p>
          <a:p>
            <a:pPr algn="just">
              <a:lnSpc>
                <a:spcPts val="4959"/>
              </a:lnSpc>
            </a:pPr>
            <a:r>
              <a:rPr lang="en-US" sz="3119" spc="43">
                <a:solidFill>
                  <a:srgbClr val="FFFFFF"/>
                </a:solidFill>
                <a:ea typeface="Now"/>
              </a:rPr>
              <a:t>■ Es decir si el cliente es mayor a 60 deberá de moverlo al inicio de la cola. </a:t>
            </a:r>
          </a:p>
          <a:p>
            <a:pPr algn="just">
              <a:lnSpc>
                <a:spcPts val="4959"/>
              </a:lnSpc>
            </a:pPr>
            <a:r>
              <a:rPr lang="en-US" sz="3119" spc="43">
                <a:solidFill>
                  <a:srgbClr val="FFFFFF"/>
                </a:solidFill>
                <a:ea typeface="Now"/>
              </a:rPr>
              <a:t>○ El método recibe 2 parámetros </a:t>
            </a:r>
          </a:p>
          <a:p>
            <a:pPr algn="just">
              <a:lnSpc>
                <a:spcPts val="4959"/>
              </a:lnSpc>
            </a:pPr>
            <a:r>
              <a:rPr lang="en-US" sz="3119" spc="43">
                <a:solidFill>
                  <a:srgbClr val="FFFFFF"/>
                </a:solidFill>
                <a:latin typeface="Now"/>
              </a:rPr>
              <a:t>            </a:t>
            </a:r>
            <a:r>
              <a:rPr lang="en-US" sz="3119" spc="43">
                <a:solidFill>
                  <a:srgbClr val="FFFFFF"/>
                </a:solidFill>
                <a:ea typeface="Now"/>
              </a:rPr>
              <a:t>■ La Cola de Clientes </a:t>
            </a:r>
          </a:p>
          <a:p>
            <a:pPr algn="just">
              <a:lnSpc>
                <a:spcPts val="4959"/>
              </a:lnSpc>
            </a:pPr>
            <a:r>
              <a:rPr lang="en-US" sz="3119" spc="43">
                <a:solidFill>
                  <a:srgbClr val="FFFFFF"/>
                </a:solidFill>
                <a:latin typeface="Now"/>
              </a:rPr>
              <a:t>            </a:t>
            </a:r>
            <a:r>
              <a:rPr lang="en-US" sz="3119" spc="43">
                <a:solidFill>
                  <a:srgbClr val="FFFFFF"/>
                </a:solidFill>
                <a:ea typeface="Now"/>
              </a:rPr>
              <a:t>■ El valor(int) de la edad. </a:t>
            </a:r>
          </a:p>
          <a:p>
            <a:pPr algn="just">
              <a:lnSpc>
                <a:spcPts val="4959"/>
              </a:lnSpc>
            </a:pPr>
            <a:r>
              <a:rPr lang="en-US" sz="3119" spc="43">
                <a:solidFill>
                  <a:srgbClr val="D9D9D9"/>
                </a:solidFill>
                <a:ea typeface="Now"/>
              </a:rPr>
              <a:t>○ Adjuntar los siguientes </a:t>
            </a:r>
          </a:p>
          <a:p>
            <a:pPr algn="just">
              <a:lnSpc>
                <a:spcPts val="4959"/>
              </a:lnSpc>
            </a:pPr>
            <a:r>
              <a:rPr lang="en-US" sz="3119" spc="43">
                <a:solidFill>
                  <a:srgbClr val="D9D9D9"/>
                </a:solidFill>
                <a:latin typeface="Now"/>
              </a:rPr>
              <a:t>            </a:t>
            </a:r>
            <a:r>
              <a:rPr lang="en-US" sz="3119" spc="43">
                <a:solidFill>
                  <a:srgbClr val="D9D9D9"/>
                </a:solidFill>
                <a:ea typeface="Now"/>
              </a:rPr>
              <a:t>■ El código del método que resuelve el problema. </a:t>
            </a:r>
          </a:p>
          <a:p>
            <a:pPr algn="just">
              <a:lnSpc>
                <a:spcPts val="4959"/>
              </a:lnSpc>
            </a:pPr>
            <a:r>
              <a:rPr lang="en-US" sz="3119" spc="43">
                <a:solidFill>
                  <a:srgbClr val="D9D9D9"/>
                </a:solidFill>
                <a:latin typeface="Now"/>
              </a:rPr>
              <a:t>            </a:t>
            </a:r>
            <a:r>
              <a:rPr lang="en-US" sz="3119" spc="43">
                <a:solidFill>
                  <a:srgbClr val="D9D9D9"/>
                </a:solidFill>
                <a:ea typeface="Now"/>
              </a:rPr>
              <a:t>■ Una imagen de la salida de la consola. </a:t>
            </a:r>
          </a:p>
          <a:p>
            <a:pPr algn="just">
              <a:lnSpc>
                <a:spcPts val="4959"/>
              </a:lnSpc>
            </a:pPr>
            <a:r>
              <a:rPr lang="en-US" sz="3119" spc="43">
                <a:solidFill>
                  <a:srgbClr val="D9D9D9"/>
                </a:solidFill>
                <a:latin typeface="Now"/>
              </a:rPr>
              <a:t>            </a:t>
            </a:r>
            <a:r>
              <a:rPr lang="en-US" sz="3119" spc="43">
                <a:solidFill>
                  <a:srgbClr val="D9D9D9"/>
                </a:solidFill>
                <a:ea typeface="Now"/>
              </a:rPr>
              <a:t>■ Link que me lleve a la clase main (GitHub)</a:t>
            </a:r>
          </a:p>
          <a:p>
            <a:pPr algn="just">
              <a:lnSpc>
                <a:spcPts val="4959"/>
              </a:lnSpc>
            </a:pPr>
            <a:r>
              <a:rPr lang="en-US" sz="3119" spc="43">
                <a:solidFill>
                  <a:srgbClr val="D9D9D9"/>
                </a:solidFill>
                <a:latin typeface="Now"/>
              </a:rPr>
              <a:t>https://github.com/jhonatandvid/ESTRUCTURA-DE-DATOS/blob/main/hito_4/PROCESUAL/ColaClientes/main.java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3732935" y="2296958"/>
            <a:ext cx="10822130" cy="6961342"/>
          </a:xfrm>
          <a:custGeom>
            <a:avLst/>
            <a:gdLst/>
            <a:ahLst/>
            <a:cxnLst/>
            <a:rect r="r" b="b" t="t" l="l"/>
            <a:pathLst>
              <a:path h="6961342" w="10822130">
                <a:moveTo>
                  <a:pt x="0" y="0"/>
                </a:moveTo>
                <a:lnTo>
                  <a:pt x="10822130" y="0"/>
                </a:lnTo>
                <a:lnTo>
                  <a:pt x="10822130" y="6961342"/>
                </a:lnTo>
                <a:lnTo>
                  <a:pt x="0" y="6961342"/>
                </a:lnTo>
                <a:lnTo>
                  <a:pt x="0" y="0"/>
                </a:lnTo>
                <a:close/>
              </a:path>
            </a:pathLst>
          </a:custGeom>
          <a:blipFill>
            <a:blip r:embed="rId3"/>
            <a:stretch>
              <a:fillRect l="0" t="0" r="0" b="0"/>
            </a:stretch>
          </a:blipFill>
        </p:spPr>
      </p:sp>
      <p:sp>
        <p:nvSpPr>
          <p:cNvPr name="TextBox 7" id="7"/>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14.MOVIENDO CLIENTES EN LA COLA.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120810" y="1983453"/>
            <a:ext cx="4540600" cy="7681015"/>
          </a:xfrm>
          <a:custGeom>
            <a:avLst/>
            <a:gdLst/>
            <a:ahLst/>
            <a:cxnLst/>
            <a:rect r="r" b="b" t="t" l="l"/>
            <a:pathLst>
              <a:path h="7681015" w="4540600">
                <a:moveTo>
                  <a:pt x="0" y="0"/>
                </a:moveTo>
                <a:lnTo>
                  <a:pt x="4540600" y="0"/>
                </a:lnTo>
                <a:lnTo>
                  <a:pt x="4540600" y="7681016"/>
                </a:lnTo>
                <a:lnTo>
                  <a:pt x="0" y="7681016"/>
                </a:lnTo>
                <a:lnTo>
                  <a:pt x="0" y="0"/>
                </a:lnTo>
                <a:close/>
              </a:path>
            </a:pathLst>
          </a:custGeom>
          <a:blipFill>
            <a:blip r:embed="rId3"/>
            <a:stretch>
              <a:fillRect l="0" t="0" r="0" b="0"/>
            </a:stretch>
          </a:blipFill>
        </p:spPr>
      </p:sp>
      <p:sp>
        <p:nvSpPr>
          <p:cNvPr name="Freeform 7" id="7"/>
          <p:cNvSpPr/>
          <p:nvPr/>
        </p:nvSpPr>
        <p:spPr>
          <a:xfrm flipH="false" flipV="false" rot="0">
            <a:off x="9144000" y="2110322"/>
            <a:ext cx="6570057" cy="7147978"/>
          </a:xfrm>
          <a:custGeom>
            <a:avLst/>
            <a:gdLst/>
            <a:ahLst/>
            <a:cxnLst/>
            <a:rect r="r" b="b" t="t" l="l"/>
            <a:pathLst>
              <a:path h="7147978" w="6570057">
                <a:moveTo>
                  <a:pt x="0" y="0"/>
                </a:moveTo>
                <a:lnTo>
                  <a:pt x="6570057" y="0"/>
                </a:lnTo>
                <a:lnTo>
                  <a:pt x="6570057" y="7147978"/>
                </a:lnTo>
                <a:lnTo>
                  <a:pt x="0" y="7147978"/>
                </a:lnTo>
                <a:lnTo>
                  <a:pt x="0" y="0"/>
                </a:lnTo>
                <a:close/>
              </a:path>
            </a:pathLst>
          </a:custGeom>
          <a:blipFill>
            <a:blip r:embed="rId4"/>
            <a:stretch>
              <a:fillRect l="0" t="0" r="0" b="0"/>
            </a:stretch>
          </a:blipFill>
        </p:spPr>
      </p:sp>
      <p:sp>
        <p:nvSpPr>
          <p:cNvPr name="TextBox 8" id="8"/>
          <p:cNvSpPr txBox="true"/>
          <p:nvPr/>
        </p:nvSpPr>
        <p:spPr>
          <a:xfrm rot="0">
            <a:off x="1672903" y="1028700"/>
            <a:ext cx="14942195" cy="654558"/>
          </a:xfrm>
          <a:prstGeom prst="rect">
            <a:avLst/>
          </a:prstGeom>
        </p:spPr>
        <p:txBody>
          <a:bodyPr anchor="t" rtlCol="false" tIns="0" lIns="0" bIns="0" rIns="0">
            <a:spAutoFit/>
          </a:bodyPr>
          <a:lstStyle/>
          <a:p>
            <a:pPr>
              <a:lnSpc>
                <a:spcPts val="5031"/>
              </a:lnSpc>
            </a:pPr>
            <a:r>
              <a:rPr lang="en-US" sz="4300">
                <a:solidFill>
                  <a:srgbClr val="00E3B8"/>
                </a:solidFill>
                <a:latin typeface="Now Bold"/>
              </a:rPr>
              <a:t>14.MOVIENDO CLIENTES EN LA COLA.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1873377" y="2399438"/>
            <a:ext cx="14541246" cy="6603419"/>
          </a:xfrm>
          <a:prstGeom prst="rect">
            <a:avLst/>
          </a:prstGeom>
        </p:spPr>
        <p:txBody>
          <a:bodyPr anchor="t" rtlCol="false" tIns="0" lIns="0" bIns="0" rIns="0">
            <a:spAutoFit/>
          </a:bodyPr>
          <a:lstStyle/>
          <a:p>
            <a:pPr algn="just">
              <a:lnSpc>
                <a:spcPts val="4760"/>
              </a:lnSpc>
            </a:pPr>
            <a:r>
              <a:rPr lang="en-US" sz="2993" spc="41">
                <a:solidFill>
                  <a:srgbClr val="FFFFFF"/>
                </a:solidFill>
                <a:ea typeface="Now"/>
              </a:rPr>
              <a:t>○ Por razones de promociones de vuelo, es necesario cambiar de vuelo a ciertos clientes. </a:t>
            </a:r>
          </a:p>
          <a:p>
            <a:pPr algn="just">
              <a:lnSpc>
                <a:spcPts val="4760"/>
              </a:lnSpc>
            </a:pPr>
            <a:r>
              <a:rPr lang="en-US" sz="2993" spc="41">
                <a:solidFill>
                  <a:srgbClr val="FFFFFF"/>
                </a:solidFill>
                <a:ea typeface="Now"/>
              </a:rPr>
              <a:t>■ Crear 2 colas con 5 clientes. </a:t>
            </a:r>
          </a:p>
          <a:p>
            <a:pPr algn="just">
              <a:lnSpc>
                <a:spcPts val="4760"/>
              </a:lnSpc>
            </a:pPr>
            <a:r>
              <a:rPr lang="en-US" sz="2993" spc="41">
                <a:solidFill>
                  <a:srgbClr val="FFFFFF"/>
                </a:solidFill>
                <a:ea typeface="Now"/>
              </a:rPr>
              <a:t>■ Todos los clientes cuyo nombre sea Saul deberán ser agregados a la cola B al inicio</a:t>
            </a:r>
          </a:p>
          <a:p>
            <a:pPr algn="just">
              <a:lnSpc>
                <a:spcPts val="4760"/>
              </a:lnSpc>
            </a:pPr>
            <a:r>
              <a:rPr lang="en-US" sz="2993" spc="41">
                <a:solidFill>
                  <a:srgbClr val="D9D9D9"/>
                </a:solidFill>
                <a:ea typeface="Now Bold"/>
              </a:rPr>
              <a:t>○ Adjuntar los siguientes </a:t>
            </a:r>
          </a:p>
          <a:p>
            <a:pPr algn="just">
              <a:lnSpc>
                <a:spcPts val="4760"/>
              </a:lnSpc>
            </a:pPr>
            <a:r>
              <a:rPr lang="en-US" sz="2993" spc="41">
                <a:solidFill>
                  <a:srgbClr val="D9D9D9"/>
                </a:solidFill>
                <a:latin typeface="Now Bold"/>
              </a:rPr>
              <a:t>                             </a:t>
            </a:r>
            <a:r>
              <a:rPr lang="en-US" sz="2993" spc="41">
                <a:solidFill>
                  <a:srgbClr val="D9D9D9"/>
                </a:solidFill>
                <a:ea typeface="Now Bold"/>
              </a:rPr>
              <a:t>■ El código del método que resuelve el problema. </a:t>
            </a:r>
          </a:p>
          <a:p>
            <a:pPr algn="just">
              <a:lnSpc>
                <a:spcPts val="4760"/>
              </a:lnSpc>
            </a:pPr>
            <a:r>
              <a:rPr lang="en-US" sz="2993" spc="41">
                <a:solidFill>
                  <a:srgbClr val="D9D9D9"/>
                </a:solidFill>
                <a:latin typeface="Now Bold"/>
              </a:rPr>
              <a:t>                             </a:t>
            </a:r>
            <a:r>
              <a:rPr lang="en-US" sz="2993" spc="41">
                <a:solidFill>
                  <a:srgbClr val="D9D9D9"/>
                </a:solidFill>
                <a:ea typeface="Now Bold"/>
              </a:rPr>
              <a:t>■ Una imagen de la salida de la consola. </a:t>
            </a:r>
          </a:p>
          <a:p>
            <a:pPr algn="just">
              <a:lnSpc>
                <a:spcPts val="4760"/>
              </a:lnSpc>
            </a:pPr>
            <a:r>
              <a:rPr lang="en-US" sz="2993" spc="41">
                <a:solidFill>
                  <a:srgbClr val="D9D9D9"/>
                </a:solidFill>
                <a:latin typeface="Now Bold"/>
              </a:rPr>
              <a:t>                             </a:t>
            </a:r>
            <a:r>
              <a:rPr lang="en-US" sz="2993" spc="41">
                <a:solidFill>
                  <a:srgbClr val="D9D9D9"/>
                </a:solidFill>
                <a:ea typeface="Now Bold"/>
              </a:rPr>
              <a:t>■ Link que me lleve a la clase main (GitHub)</a:t>
            </a:r>
          </a:p>
          <a:p>
            <a:pPr algn="just">
              <a:lnSpc>
                <a:spcPts val="4760"/>
              </a:lnSpc>
            </a:pPr>
            <a:r>
              <a:rPr lang="en-US" sz="2993" spc="41">
                <a:solidFill>
                  <a:srgbClr val="D9D9D9"/>
                </a:solidFill>
                <a:latin typeface="Now Bold"/>
              </a:rPr>
              <a:t>https://github.com/jhonatandvid/ESTRUCTURA-DE-DATOS/blob/main/hito_4/PROCESUAL/ColaClientes/main.java</a:t>
            </a:r>
          </a:p>
        </p:txBody>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15.MOVIENDO CLIENTES ENTRE 2 COLAS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514823" y="2395947"/>
            <a:ext cx="13258354" cy="4728016"/>
          </a:xfrm>
          <a:custGeom>
            <a:avLst/>
            <a:gdLst/>
            <a:ahLst/>
            <a:cxnLst/>
            <a:rect r="r" b="b" t="t" l="l"/>
            <a:pathLst>
              <a:path h="4728016" w="13258354">
                <a:moveTo>
                  <a:pt x="0" y="0"/>
                </a:moveTo>
                <a:lnTo>
                  <a:pt x="13258354" y="0"/>
                </a:lnTo>
                <a:lnTo>
                  <a:pt x="13258354" y="4728017"/>
                </a:lnTo>
                <a:lnTo>
                  <a:pt x="0" y="4728017"/>
                </a:lnTo>
                <a:lnTo>
                  <a:pt x="0" y="0"/>
                </a:lnTo>
                <a:close/>
              </a:path>
            </a:pathLst>
          </a:custGeom>
          <a:blipFill>
            <a:blip r:embed="rId3"/>
            <a:stretch>
              <a:fillRect l="0" t="0" r="0" b="0"/>
            </a:stretch>
          </a:blipFill>
        </p:spPr>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15.MOVIENDO CLIENTES ENTRE 2 COLAS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3207440" y="1967024"/>
            <a:ext cx="11873120" cy="6352952"/>
          </a:xfrm>
          <a:custGeom>
            <a:avLst/>
            <a:gdLst/>
            <a:ahLst/>
            <a:cxnLst/>
            <a:rect r="r" b="b" t="t" l="l"/>
            <a:pathLst>
              <a:path h="6352952" w="11873120">
                <a:moveTo>
                  <a:pt x="0" y="0"/>
                </a:moveTo>
                <a:lnTo>
                  <a:pt x="11873120" y="0"/>
                </a:lnTo>
                <a:lnTo>
                  <a:pt x="11873120" y="6352952"/>
                </a:lnTo>
                <a:lnTo>
                  <a:pt x="0" y="6352952"/>
                </a:lnTo>
                <a:lnTo>
                  <a:pt x="0" y="0"/>
                </a:lnTo>
                <a:close/>
              </a:path>
            </a:pathLst>
          </a:custGeom>
          <a:blipFill>
            <a:blip r:embed="rId3"/>
            <a:stretch>
              <a:fillRect l="0" t="0" r="0" b="0"/>
            </a:stretch>
          </a:blipFill>
        </p:spPr>
      </p:sp>
      <p:sp>
        <p:nvSpPr>
          <p:cNvPr name="TextBox 7" id="7"/>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15.MOVIENDO CLIENTES ENTRE 2 COLAS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2302553" y="2561306"/>
            <a:ext cx="5340119" cy="5659299"/>
          </a:xfrm>
          <a:custGeom>
            <a:avLst/>
            <a:gdLst/>
            <a:ahLst/>
            <a:cxnLst/>
            <a:rect r="r" b="b" t="t" l="l"/>
            <a:pathLst>
              <a:path h="5659299" w="5340119">
                <a:moveTo>
                  <a:pt x="0" y="0"/>
                </a:moveTo>
                <a:lnTo>
                  <a:pt x="5340119" y="0"/>
                </a:lnTo>
                <a:lnTo>
                  <a:pt x="5340119" y="5659299"/>
                </a:lnTo>
                <a:lnTo>
                  <a:pt x="0" y="5659299"/>
                </a:lnTo>
                <a:lnTo>
                  <a:pt x="0" y="0"/>
                </a:lnTo>
                <a:close/>
              </a:path>
            </a:pathLst>
          </a:custGeom>
          <a:blipFill>
            <a:blip r:embed="rId3"/>
            <a:stretch>
              <a:fillRect l="0" t="0" r="0" b="0"/>
            </a:stretch>
          </a:blipFill>
        </p:spPr>
      </p:sp>
      <p:sp>
        <p:nvSpPr>
          <p:cNvPr name="Freeform 7" id="7"/>
          <p:cNvSpPr/>
          <p:nvPr/>
        </p:nvSpPr>
        <p:spPr>
          <a:xfrm flipH="false" flipV="false" rot="0">
            <a:off x="9144000" y="2561306"/>
            <a:ext cx="5123540" cy="5671186"/>
          </a:xfrm>
          <a:custGeom>
            <a:avLst/>
            <a:gdLst/>
            <a:ahLst/>
            <a:cxnLst/>
            <a:rect r="r" b="b" t="t" l="l"/>
            <a:pathLst>
              <a:path h="5671186" w="5123540">
                <a:moveTo>
                  <a:pt x="0" y="0"/>
                </a:moveTo>
                <a:lnTo>
                  <a:pt x="5123540" y="0"/>
                </a:lnTo>
                <a:lnTo>
                  <a:pt x="5123540" y="5671186"/>
                </a:lnTo>
                <a:lnTo>
                  <a:pt x="0" y="5671186"/>
                </a:lnTo>
                <a:lnTo>
                  <a:pt x="0" y="0"/>
                </a:lnTo>
                <a:close/>
              </a:path>
            </a:pathLst>
          </a:custGeom>
          <a:blipFill>
            <a:blip r:embed="rId4"/>
            <a:stretch>
              <a:fillRect l="0" t="0" r="0" b="0"/>
            </a:stretch>
          </a:blipFill>
        </p:spPr>
      </p:sp>
      <p:sp>
        <p:nvSpPr>
          <p:cNvPr name="TextBox 8" id="8"/>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15.MOVIENDO CLIENTES ENTRE 2 COLAS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3589782" y="2283714"/>
            <a:ext cx="11108436" cy="5719572"/>
            <a:chOff x="0" y="0"/>
            <a:chExt cx="2925679" cy="1506389"/>
          </a:xfrm>
        </p:grpSpPr>
        <p:sp>
          <p:nvSpPr>
            <p:cNvPr name="Freeform 4" id="4"/>
            <p:cNvSpPr/>
            <p:nvPr/>
          </p:nvSpPr>
          <p:spPr>
            <a:xfrm flipH="false" flipV="false" rot="0">
              <a:off x="0" y="0"/>
              <a:ext cx="2925679" cy="1506389"/>
            </a:xfrm>
            <a:custGeom>
              <a:avLst/>
              <a:gdLst/>
              <a:ahLst/>
              <a:cxnLst/>
              <a:rect r="r" b="b" t="t" l="l"/>
              <a:pathLst>
                <a:path h="1506389" w="2925679">
                  <a:moveTo>
                    <a:pt x="0" y="0"/>
                  </a:moveTo>
                  <a:lnTo>
                    <a:pt x="2925679" y="0"/>
                  </a:lnTo>
                  <a:lnTo>
                    <a:pt x="2925679" y="1506389"/>
                  </a:lnTo>
                  <a:lnTo>
                    <a:pt x="0" y="150638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4355767" y="3812191"/>
            <a:ext cx="9576466" cy="2643568"/>
          </a:xfrm>
          <a:prstGeom prst="rect">
            <a:avLst/>
          </a:prstGeom>
        </p:spPr>
        <p:txBody>
          <a:bodyPr anchor="t" rtlCol="false" tIns="0" lIns="0" bIns="0" rIns="0">
            <a:spAutoFit/>
          </a:bodyPr>
          <a:lstStyle/>
          <a:p>
            <a:pPr algn="ctr">
              <a:lnSpc>
                <a:spcPts val="10354"/>
              </a:lnSpc>
            </a:pPr>
            <a:r>
              <a:rPr lang="en-US" sz="8849">
                <a:solidFill>
                  <a:srgbClr val="FFFFFF"/>
                </a:solidFill>
                <a:latin typeface="Now Bold"/>
              </a:rPr>
              <a:t>MANEJO DE CONCEPTOS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1241457" y="603004"/>
            <a:ext cx="15805087" cy="9061465"/>
            <a:chOff x="0" y="0"/>
            <a:chExt cx="4162657" cy="2386559"/>
          </a:xfrm>
        </p:grpSpPr>
        <p:sp>
          <p:nvSpPr>
            <p:cNvPr name="Freeform 4" id="4"/>
            <p:cNvSpPr/>
            <p:nvPr/>
          </p:nvSpPr>
          <p:spPr>
            <a:xfrm flipH="false" flipV="false" rot="0">
              <a:off x="0" y="0"/>
              <a:ext cx="4162657" cy="2386559"/>
            </a:xfrm>
            <a:custGeom>
              <a:avLst/>
              <a:gdLst/>
              <a:ahLst/>
              <a:cxnLst/>
              <a:rect r="r" b="b" t="t" l="l"/>
              <a:pathLst>
                <a:path h="2386559" w="4162657">
                  <a:moveTo>
                    <a:pt x="0" y="0"/>
                  </a:moveTo>
                  <a:lnTo>
                    <a:pt x="4162657" y="0"/>
                  </a:lnTo>
                  <a:lnTo>
                    <a:pt x="4162657" y="2386559"/>
                  </a:lnTo>
                  <a:lnTo>
                    <a:pt x="0" y="2386559"/>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1905492" y="2035170"/>
            <a:ext cx="5114734" cy="7629299"/>
          </a:xfrm>
          <a:custGeom>
            <a:avLst/>
            <a:gdLst/>
            <a:ahLst/>
            <a:cxnLst/>
            <a:rect r="r" b="b" t="t" l="l"/>
            <a:pathLst>
              <a:path h="7629299" w="5114734">
                <a:moveTo>
                  <a:pt x="0" y="0"/>
                </a:moveTo>
                <a:lnTo>
                  <a:pt x="5114733" y="0"/>
                </a:lnTo>
                <a:lnTo>
                  <a:pt x="5114733" y="7629299"/>
                </a:lnTo>
                <a:lnTo>
                  <a:pt x="0" y="7629299"/>
                </a:lnTo>
                <a:lnTo>
                  <a:pt x="0" y="0"/>
                </a:lnTo>
                <a:close/>
              </a:path>
            </a:pathLst>
          </a:custGeom>
          <a:blipFill>
            <a:blip r:embed="rId3"/>
            <a:stretch>
              <a:fillRect l="0" t="0" r="0" b="0"/>
            </a:stretch>
          </a:blipFill>
        </p:spPr>
      </p:sp>
      <p:sp>
        <p:nvSpPr>
          <p:cNvPr name="Freeform 7" id="7"/>
          <p:cNvSpPr/>
          <p:nvPr/>
        </p:nvSpPr>
        <p:spPr>
          <a:xfrm flipH="false" flipV="false" rot="0">
            <a:off x="8851052" y="2035170"/>
            <a:ext cx="5464298" cy="5671186"/>
          </a:xfrm>
          <a:custGeom>
            <a:avLst/>
            <a:gdLst/>
            <a:ahLst/>
            <a:cxnLst/>
            <a:rect r="r" b="b" t="t" l="l"/>
            <a:pathLst>
              <a:path h="5671186" w="5464298">
                <a:moveTo>
                  <a:pt x="0" y="0"/>
                </a:moveTo>
                <a:lnTo>
                  <a:pt x="5464298" y="0"/>
                </a:lnTo>
                <a:lnTo>
                  <a:pt x="5464298" y="5671186"/>
                </a:lnTo>
                <a:lnTo>
                  <a:pt x="0" y="5671186"/>
                </a:lnTo>
                <a:lnTo>
                  <a:pt x="0" y="0"/>
                </a:lnTo>
                <a:close/>
              </a:path>
            </a:pathLst>
          </a:custGeom>
          <a:blipFill>
            <a:blip r:embed="rId4"/>
            <a:stretch>
              <a:fillRect l="0" t="0" r="0" b="0"/>
            </a:stretch>
          </a:blipFill>
        </p:spPr>
      </p:sp>
      <p:sp>
        <p:nvSpPr>
          <p:cNvPr name="TextBox 8" id="8"/>
          <p:cNvSpPr txBox="true"/>
          <p:nvPr/>
        </p:nvSpPr>
        <p:spPr>
          <a:xfrm rot="0">
            <a:off x="1672903" y="1038225"/>
            <a:ext cx="14942195" cy="518160"/>
          </a:xfrm>
          <a:prstGeom prst="rect">
            <a:avLst/>
          </a:prstGeom>
        </p:spPr>
        <p:txBody>
          <a:bodyPr anchor="t" rtlCol="false" tIns="0" lIns="0" bIns="0" rIns="0">
            <a:spAutoFit/>
          </a:bodyPr>
          <a:lstStyle/>
          <a:p>
            <a:pPr>
              <a:lnSpc>
                <a:spcPts val="4095"/>
              </a:lnSpc>
            </a:pPr>
            <a:r>
              <a:rPr lang="en-US" sz="3500">
                <a:solidFill>
                  <a:srgbClr val="00E3B8"/>
                </a:solidFill>
                <a:latin typeface="Now Bold"/>
              </a:rPr>
              <a:t>15.MOVIENDO CLIENTES ENTRE 2 COLAS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2534015" y="1864144"/>
            <a:ext cx="13452669" cy="1148334"/>
          </a:xfrm>
          <a:prstGeom prst="rect">
            <a:avLst/>
          </a:prstGeom>
        </p:spPr>
        <p:txBody>
          <a:bodyPr anchor="t" rtlCol="false" tIns="0" lIns="0" bIns="0" rIns="0">
            <a:spAutoFit/>
          </a:bodyPr>
          <a:lstStyle/>
          <a:p>
            <a:pPr>
              <a:lnSpc>
                <a:spcPts val="4563"/>
              </a:lnSpc>
            </a:pPr>
            <a:r>
              <a:rPr lang="en-US" sz="3900">
                <a:solidFill>
                  <a:srgbClr val="00E3B8"/>
                </a:solidFill>
                <a:latin typeface="Now Bold"/>
              </a:rPr>
              <a:t>1. ¿A QUE SE REFIERE CUANDO SE HABLA DE ESTRUCTURA DE DATOS?</a:t>
            </a:r>
          </a:p>
        </p:txBody>
      </p:sp>
      <p:sp>
        <p:nvSpPr>
          <p:cNvPr name="TextBox 7" id="7"/>
          <p:cNvSpPr txBox="true"/>
          <p:nvPr/>
        </p:nvSpPr>
        <p:spPr>
          <a:xfrm rot="0">
            <a:off x="2571631" y="3550069"/>
            <a:ext cx="13415053" cy="2775966"/>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Se refiere a una manera de organizar y almacenar datos en una computadora, para que puedan ser usados y manipulados de una manera eficiente.</a:t>
            </a:r>
          </a:p>
          <a:p>
            <a:pPr algn="just">
              <a:lnSpc>
                <a:spcPts val="4451"/>
              </a:lnSpc>
            </a:pPr>
          </a:p>
          <a:p>
            <a:pPr algn="just">
              <a:lnSpc>
                <a:spcPts val="4451"/>
              </a:lnSpc>
            </a:pPr>
          </a:p>
        </p:txBody>
      </p:sp>
      <p:sp>
        <p:nvSpPr>
          <p:cNvPr name="TextBox 8" id="8"/>
          <p:cNvSpPr txBox="true"/>
          <p:nvPr/>
        </p:nvSpPr>
        <p:spPr>
          <a:xfrm rot="0">
            <a:off x="2571631" y="5786905"/>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2. ¿QUE SIGNIFICA FIFO?</a:t>
            </a:r>
          </a:p>
        </p:txBody>
      </p:sp>
      <p:sp>
        <p:nvSpPr>
          <p:cNvPr name="TextBox 9" id="9"/>
          <p:cNvSpPr txBox="true"/>
          <p:nvPr/>
        </p:nvSpPr>
        <p:spPr>
          <a:xfrm rot="0">
            <a:off x="2590439" y="7053901"/>
            <a:ext cx="13415053" cy="221399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Es el acrónimo de "First In, First Out", que en español se traduce como "Primero en Entrar, Primero en Salir". Es un principio usado para describir el orden en el que se procesan los elementos.</a:t>
            </a:r>
          </a:p>
          <a:p>
            <a:pPr algn="just">
              <a:lnSpc>
                <a:spcPts val="445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4415752" y="4804782"/>
            <a:ext cx="9456495" cy="4453518"/>
          </a:xfrm>
          <a:custGeom>
            <a:avLst/>
            <a:gdLst/>
            <a:ahLst/>
            <a:cxnLst/>
            <a:rect r="r" b="b" t="t" l="l"/>
            <a:pathLst>
              <a:path h="4453518" w="9456495">
                <a:moveTo>
                  <a:pt x="0" y="0"/>
                </a:moveTo>
                <a:lnTo>
                  <a:pt x="9456496" y="0"/>
                </a:lnTo>
                <a:lnTo>
                  <a:pt x="9456496" y="4453518"/>
                </a:lnTo>
                <a:lnTo>
                  <a:pt x="0" y="4453518"/>
                </a:lnTo>
                <a:lnTo>
                  <a:pt x="0" y="0"/>
                </a:lnTo>
                <a:close/>
              </a:path>
            </a:pathLst>
          </a:custGeom>
          <a:blipFill>
            <a:blip r:embed="rId3"/>
            <a:stretch>
              <a:fillRect l="0" t="0" r="0" b="0"/>
            </a:stretch>
          </a:blipFill>
        </p:spPr>
      </p:sp>
      <p:sp>
        <p:nvSpPr>
          <p:cNvPr name="TextBox 7" id="7"/>
          <p:cNvSpPr txBox="true"/>
          <p:nvPr/>
        </p:nvSpPr>
        <p:spPr>
          <a:xfrm rot="0">
            <a:off x="2534015" y="1864144"/>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3. ¿MUESTRA LA DIFERENCIA ENTRE LIFO Y FIFO?</a:t>
            </a:r>
          </a:p>
        </p:txBody>
      </p:sp>
      <p:sp>
        <p:nvSpPr>
          <p:cNvPr name="TextBox 8" id="8"/>
          <p:cNvSpPr txBox="true"/>
          <p:nvPr/>
        </p:nvSpPr>
        <p:spPr>
          <a:xfrm rot="0">
            <a:off x="2571631" y="2744239"/>
            <a:ext cx="13415053" cy="221399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La principal diferencia entre LIFO (Last In, First Out) y FIFO (First In, First Out) radica en el orden en el que se retiran los elementos de una estructura o se valora un inventario.</a:t>
            </a:r>
          </a:p>
          <a:p>
            <a:pPr algn="just">
              <a:lnSpc>
                <a:spcPts val="445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2417666" y="1368063"/>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4. ¿QUÉ ES UNA COLA? </a:t>
            </a:r>
          </a:p>
        </p:txBody>
      </p:sp>
      <p:sp>
        <p:nvSpPr>
          <p:cNvPr name="TextBox 7" id="7"/>
          <p:cNvSpPr txBox="true"/>
          <p:nvPr/>
        </p:nvSpPr>
        <p:spPr>
          <a:xfrm rot="0">
            <a:off x="2455281" y="2095569"/>
            <a:ext cx="13415053" cy="221399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 es una estructura de datos que sigue el principio de "primero en entrar, primero en salir" (FIFO, por sus siglas en inglés, First In, First Out). En una cola, los elementos se agregan al final de la cola y se eliminan desde el principio, siguiendo el orden en el que fueron agregados.</a:t>
            </a:r>
          </a:p>
        </p:txBody>
      </p:sp>
      <p:sp>
        <p:nvSpPr>
          <p:cNvPr name="TextBox 8" id="8"/>
          <p:cNvSpPr txBox="true"/>
          <p:nvPr/>
        </p:nvSpPr>
        <p:spPr>
          <a:xfrm rot="0">
            <a:off x="2455281" y="5388966"/>
            <a:ext cx="13452669" cy="1148334"/>
          </a:xfrm>
          <a:prstGeom prst="rect">
            <a:avLst/>
          </a:prstGeom>
        </p:spPr>
        <p:txBody>
          <a:bodyPr anchor="t" rtlCol="false" tIns="0" lIns="0" bIns="0" rIns="0">
            <a:spAutoFit/>
          </a:bodyPr>
          <a:lstStyle/>
          <a:p>
            <a:pPr>
              <a:lnSpc>
                <a:spcPts val="4563"/>
              </a:lnSpc>
            </a:pPr>
            <a:r>
              <a:rPr lang="en-US" sz="3900">
                <a:solidFill>
                  <a:srgbClr val="00E3B8"/>
                </a:solidFill>
                <a:latin typeface="Now Bold"/>
              </a:rPr>
              <a:t>5. ¿QUÉ ES QUEUE EN JAVA, UNA QUEUE SERÁ LO MISMO QUE UNA COLA?</a:t>
            </a:r>
          </a:p>
        </p:txBody>
      </p:sp>
      <p:sp>
        <p:nvSpPr>
          <p:cNvPr name="TextBox 9" id="9"/>
          <p:cNvSpPr txBox="true"/>
          <p:nvPr/>
        </p:nvSpPr>
        <p:spPr>
          <a:xfrm rot="0">
            <a:off x="2474089" y="6827436"/>
            <a:ext cx="13415053" cy="1652016"/>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QUEUE en java es la forma como se le llama en ingles a "Cola", si es lo mismo solo que es un diferente forma de decirlo en otro idioma</a:t>
            </a:r>
          </a:p>
          <a:p>
            <a:pPr algn="just">
              <a:lnSpc>
                <a:spcPts val="445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2414268" y="1416441"/>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6. ¿QUÉ ES INI O REAR EN UNA COLA?</a:t>
            </a:r>
          </a:p>
        </p:txBody>
      </p:sp>
      <p:sp>
        <p:nvSpPr>
          <p:cNvPr name="TextBox 7" id="7"/>
          <p:cNvSpPr txBox="true"/>
          <p:nvPr/>
        </p:nvSpPr>
        <p:spPr>
          <a:xfrm rot="0">
            <a:off x="2065291" y="2249757"/>
            <a:ext cx="14157419" cy="333794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Es una variable que indica la posición inicial de la cola. En este contexto, ini se utiliza para realizar el seguimiento del primer elemento en la cola.</a:t>
            </a:r>
          </a:p>
          <a:p>
            <a:pPr algn="just">
              <a:lnSpc>
                <a:spcPts val="4451"/>
              </a:lnSpc>
            </a:pPr>
            <a:r>
              <a:rPr lang="en-US" sz="2799" spc="39">
                <a:solidFill>
                  <a:srgbClr val="FFFFFF"/>
                </a:solidFill>
                <a:latin typeface="Now"/>
              </a:rPr>
              <a:t>Se inicializa ini con el valor 0, lo que significa que inicialmente no hay ningún elemento en la cola. A medida que se agregan y eliminan elementos de la cola, el valor de ini puede cambiar para reflejar la nueva posición inicial.</a:t>
            </a:r>
          </a:p>
          <a:p>
            <a:pPr algn="just">
              <a:lnSpc>
                <a:spcPts val="4451"/>
              </a:lnSpc>
            </a:pPr>
          </a:p>
        </p:txBody>
      </p:sp>
      <p:sp>
        <p:nvSpPr>
          <p:cNvPr name="TextBox 8" id="8"/>
          <p:cNvSpPr txBox="true"/>
          <p:nvPr/>
        </p:nvSpPr>
        <p:spPr>
          <a:xfrm rot="0">
            <a:off x="2451884" y="5597224"/>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7. ¿QUÉ ES FIN O FRONT EN UNA COLA? </a:t>
            </a:r>
          </a:p>
        </p:txBody>
      </p:sp>
      <p:sp>
        <p:nvSpPr>
          <p:cNvPr name="TextBox 9" id="9"/>
          <p:cNvSpPr txBox="true"/>
          <p:nvPr/>
        </p:nvSpPr>
        <p:spPr>
          <a:xfrm rot="0">
            <a:off x="2065291" y="6431233"/>
            <a:ext cx="14157419" cy="333794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es una variable que indica la posición final de la cola. Representa el índice del último elemento en la cola.  se inicializa fin con el valor 0, lo que significa que inicialmente no hay ningún elemento en la cola. A medida que se agregan elementos a la cola mediante la operación Adicionar(), el valor de fin se incrementa en uno para indicar la nueva posición final.</a:t>
            </a:r>
          </a:p>
          <a:p>
            <a:pPr algn="just">
              <a:lnSpc>
                <a:spcPts val="445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Freeform 6" id="6"/>
          <p:cNvSpPr/>
          <p:nvPr/>
        </p:nvSpPr>
        <p:spPr>
          <a:xfrm flipH="false" flipV="false" rot="0">
            <a:off x="1757430" y="5660387"/>
            <a:ext cx="7650568" cy="3708591"/>
          </a:xfrm>
          <a:custGeom>
            <a:avLst/>
            <a:gdLst/>
            <a:ahLst/>
            <a:cxnLst/>
            <a:rect r="r" b="b" t="t" l="l"/>
            <a:pathLst>
              <a:path h="3708591" w="7650568">
                <a:moveTo>
                  <a:pt x="0" y="0"/>
                </a:moveTo>
                <a:lnTo>
                  <a:pt x="7650568" y="0"/>
                </a:lnTo>
                <a:lnTo>
                  <a:pt x="7650568" y="3708592"/>
                </a:lnTo>
                <a:lnTo>
                  <a:pt x="0" y="3708592"/>
                </a:lnTo>
                <a:lnTo>
                  <a:pt x="0" y="0"/>
                </a:lnTo>
                <a:close/>
              </a:path>
            </a:pathLst>
          </a:custGeom>
          <a:blipFill>
            <a:blip r:embed="rId3"/>
            <a:stretch>
              <a:fillRect l="0" t="0" r="0" b="-11408"/>
            </a:stretch>
          </a:blipFill>
        </p:spPr>
      </p:sp>
      <p:sp>
        <p:nvSpPr>
          <p:cNvPr name="Freeform 7" id="7"/>
          <p:cNvSpPr/>
          <p:nvPr/>
        </p:nvSpPr>
        <p:spPr>
          <a:xfrm flipH="false" flipV="false" rot="0">
            <a:off x="9703881" y="5660387"/>
            <a:ext cx="7109495" cy="3842329"/>
          </a:xfrm>
          <a:custGeom>
            <a:avLst/>
            <a:gdLst/>
            <a:ahLst/>
            <a:cxnLst/>
            <a:rect r="r" b="b" t="t" l="l"/>
            <a:pathLst>
              <a:path h="3842329" w="7109495">
                <a:moveTo>
                  <a:pt x="0" y="0"/>
                </a:moveTo>
                <a:lnTo>
                  <a:pt x="7109495" y="0"/>
                </a:lnTo>
                <a:lnTo>
                  <a:pt x="7109495" y="3842329"/>
                </a:lnTo>
                <a:lnTo>
                  <a:pt x="0" y="3842329"/>
                </a:lnTo>
                <a:lnTo>
                  <a:pt x="0" y="0"/>
                </a:lnTo>
                <a:close/>
              </a:path>
            </a:pathLst>
          </a:custGeom>
          <a:blipFill>
            <a:blip r:embed="rId4"/>
            <a:stretch>
              <a:fillRect l="0" t="0" r="0" b="-11938"/>
            </a:stretch>
          </a:blipFill>
        </p:spPr>
      </p:sp>
      <p:sp>
        <p:nvSpPr>
          <p:cNvPr name="TextBox 8" id="8"/>
          <p:cNvSpPr txBox="true"/>
          <p:nvPr/>
        </p:nvSpPr>
        <p:spPr>
          <a:xfrm rot="0">
            <a:off x="2417666" y="1827622"/>
            <a:ext cx="13452669" cy="1719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8. ¿A QUE SE REFIERE LOS MÉTODOS ESVACIA() Y ESLLENA() EN UNA COLA? </a:t>
            </a:r>
          </a:p>
          <a:p>
            <a:pPr>
              <a:lnSpc>
                <a:spcPts val="4563"/>
              </a:lnSpc>
            </a:pPr>
          </a:p>
        </p:txBody>
      </p:sp>
      <p:sp>
        <p:nvSpPr>
          <p:cNvPr name="TextBox 9" id="9"/>
          <p:cNvSpPr txBox="true"/>
          <p:nvPr/>
        </p:nvSpPr>
        <p:spPr>
          <a:xfrm rot="0">
            <a:off x="2417666" y="3440300"/>
            <a:ext cx="13415053" cy="2220087"/>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Semi-Bold"/>
              </a:rPr>
              <a:t>EsVacio()</a:t>
            </a:r>
            <a:r>
              <a:rPr lang="en-US" sz="2799" spc="39">
                <a:solidFill>
                  <a:srgbClr val="FFFFFF"/>
                </a:solidFill>
                <a:latin typeface="Now"/>
              </a:rPr>
              <a:t> verifica si la cola está vacía</a:t>
            </a:r>
          </a:p>
          <a:p>
            <a:pPr algn="just">
              <a:lnSpc>
                <a:spcPts val="4451"/>
              </a:lnSpc>
            </a:pPr>
            <a:r>
              <a:rPr lang="en-US" sz="2799" spc="39">
                <a:solidFill>
                  <a:srgbClr val="FFFFFF"/>
                </a:solidFill>
                <a:latin typeface="Now Semi-Bold"/>
              </a:rPr>
              <a:t>EsLleno()</a:t>
            </a:r>
            <a:r>
              <a:rPr lang="en-US" sz="2799" spc="39">
                <a:solidFill>
                  <a:srgbClr val="FFFFFF"/>
                </a:solidFill>
                <a:latin typeface="Now"/>
              </a:rPr>
              <a:t> verifica si la cola está llena. </a:t>
            </a:r>
          </a:p>
          <a:p>
            <a:pPr algn="just">
              <a:lnSpc>
                <a:spcPts val="4451"/>
              </a:lnSpc>
            </a:pPr>
            <a:r>
              <a:rPr lang="en-US" sz="2799" spc="39">
                <a:solidFill>
                  <a:srgbClr val="FFFFFF"/>
                </a:solidFill>
                <a:ea typeface="Now"/>
              </a:rPr>
              <a:t>○ Adjunte los métodos</a:t>
            </a:r>
          </a:p>
          <a:p>
            <a:pPr algn="just">
              <a:lnSpc>
                <a:spcPts val="445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1474624" y="918021"/>
            <a:ext cx="15338753" cy="8450958"/>
            <a:chOff x="0" y="0"/>
            <a:chExt cx="4039836" cy="2225767"/>
          </a:xfrm>
        </p:grpSpPr>
        <p:sp>
          <p:nvSpPr>
            <p:cNvPr name="Freeform 4" id="4"/>
            <p:cNvSpPr/>
            <p:nvPr/>
          </p:nvSpPr>
          <p:spPr>
            <a:xfrm flipH="false" flipV="false" rot="0">
              <a:off x="0" y="0"/>
              <a:ext cx="4039836" cy="2225767"/>
            </a:xfrm>
            <a:custGeom>
              <a:avLst/>
              <a:gdLst/>
              <a:ahLst/>
              <a:cxnLst/>
              <a:rect r="r" b="b" t="t" l="l"/>
              <a:pathLst>
                <a:path h="2225767" w="4039836">
                  <a:moveTo>
                    <a:pt x="0" y="0"/>
                  </a:moveTo>
                  <a:lnTo>
                    <a:pt x="4039836" y="0"/>
                  </a:lnTo>
                  <a:lnTo>
                    <a:pt x="4039836" y="2225767"/>
                  </a:lnTo>
                  <a:lnTo>
                    <a:pt x="0" y="2225767"/>
                  </a:lnTo>
                  <a:close/>
                </a:path>
              </a:pathLst>
            </a:custGeom>
            <a:solidFill>
              <a:srgbClr val="172530">
                <a:alpha val="69804"/>
              </a:srgbClr>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760"/>
                </a:lnSpc>
              </a:pPr>
            </a:p>
          </p:txBody>
        </p:sp>
      </p:grpSp>
      <p:sp>
        <p:nvSpPr>
          <p:cNvPr name="TextBox 6" id="6"/>
          <p:cNvSpPr txBox="true"/>
          <p:nvPr/>
        </p:nvSpPr>
        <p:spPr>
          <a:xfrm rot="0">
            <a:off x="2571631" y="2624979"/>
            <a:ext cx="13415053" cy="5585841"/>
          </a:xfrm>
          <a:prstGeom prst="rect">
            <a:avLst/>
          </a:prstGeom>
        </p:spPr>
        <p:txBody>
          <a:bodyPr anchor="t" rtlCol="false" tIns="0" lIns="0" bIns="0" rIns="0">
            <a:spAutoFit/>
          </a:bodyPr>
          <a:lstStyle/>
          <a:p>
            <a:pPr algn="just">
              <a:lnSpc>
                <a:spcPts val="4451"/>
              </a:lnSpc>
            </a:pPr>
            <a:r>
              <a:rPr lang="en-US" sz="2799" spc="39">
                <a:solidFill>
                  <a:srgbClr val="FFFFFF"/>
                </a:solidFill>
                <a:latin typeface="Now"/>
              </a:rPr>
              <a:t>Los métodos estáticos llevan lapalabra "static" se utiliza para indicar que un campo, método o clase es compartido por todas las instancias de la clase y puede ser accedido sin necesidad de crear una instancia de la clase.</a:t>
            </a:r>
          </a:p>
          <a:p>
            <a:pPr algn="just">
              <a:lnSpc>
                <a:spcPts val="4451"/>
              </a:lnSpc>
            </a:pPr>
            <a:r>
              <a:rPr lang="en-US" sz="2799" spc="39">
                <a:solidFill>
                  <a:srgbClr val="FFFFFF"/>
                </a:solidFill>
                <a:latin typeface="Now"/>
              </a:rPr>
              <a:t>Esto significa que el método está disponible para ser llamado en cualquier momento, incluso antes de que se cree una instancia de la clase.</a:t>
            </a:r>
          </a:p>
          <a:p>
            <a:pPr algn="just">
              <a:lnSpc>
                <a:spcPts val="4451"/>
              </a:lnSpc>
            </a:pPr>
            <a:r>
              <a:rPr lang="en-US" sz="2799" spc="39">
                <a:solidFill>
                  <a:srgbClr val="FFFFFF"/>
                </a:solidFill>
                <a:latin typeface="Now"/>
              </a:rPr>
              <a:t>Los métodos estáticos se utilizan comúnmente para proporcionar una funcionalidad global y reutilizable</a:t>
            </a:r>
          </a:p>
          <a:p>
            <a:pPr algn="just">
              <a:lnSpc>
                <a:spcPts val="4451"/>
              </a:lnSpc>
            </a:pPr>
          </a:p>
          <a:p>
            <a:pPr algn="just">
              <a:lnSpc>
                <a:spcPts val="4451"/>
              </a:lnSpc>
            </a:pPr>
          </a:p>
        </p:txBody>
      </p:sp>
      <p:sp>
        <p:nvSpPr>
          <p:cNvPr name="Freeform 7" id="7"/>
          <p:cNvSpPr/>
          <p:nvPr/>
        </p:nvSpPr>
        <p:spPr>
          <a:xfrm flipH="false" flipV="false" rot="0">
            <a:off x="2534015" y="7384128"/>
            <a:ext cx="13338491" cy="1984850"/>
          </a:xfrm>
          <a:custGeom>
            <a:avLst/>
            <a:gdLst/>
            <a:ahLst/>
            <a:cxnLst/>
            <a:rect r="r" b="b" t="t" l="l"/>
            <a:pathLst>
              <a:path h="1984850" w="13338491">
                <a:moveTo>
                  <a:pt x="0" y="0"/>
                </a:moveTo>
                <a:lnTo>
                  <a:pt x="13338491" y="0"/>
                </a:lnTo>
                <a:lnTo>
                  <a:pt x="13338491" y="1984851"/>
                </a:lnTo>
                <a:lnTo>
                  <a:pt x="0" y="1984851"/>
                </a:lnTo>
                <a:lnTo>
                  <a:pt x="0" y="0"/>
                </a:lnTo>
                <a:close/>
              </a:path>
            </a:pathLst>
          </a:custGeom>
          <a:blipFill>
            <a:blip r:embed="rId3"/>
            <a:stretch>
              <a:fillRect l="0" t="0" r="0" b="0"/>
            </a:stretch>
          </a:blipFill>
        </p:spPr>
      </p:sp>
      <p:sp>
        <p:nvSpPr>
          <p:cNvPr name="TextBox 8" id="8"/>
          <p:cNvSpPr txBox="true"/>
          <p:nvPr/>
        </p:nvSpPr>
        <p:spPr>
          <a:xfrm rot="0">
            <a:off x="2534015" y="1864144"/>
            <a:ext cx="13452669" cy="576834"/>
          </a:xfrm>
          <a:prstGeom prst="rect">
            <a:avLst/>
          </a:prstGeom>
        </p:spPr>
        <p:txBody>
          <a:bodyPr anchor="t" rtlCol="false" tIns="0" lIns="0" bIns="0" rIns="0">
            <a:spAutoFit/>
          </a:bodyPr>
          <a:lstStyle/>
          <a:p>
            <a:pPr>
              <a:lnSpc>
                <a:spcPts val="4563"/>
              </a:lnSpc>
            </a:pPr>
            <a:r>
              <a:rPr lang="en-US" sz="3900">
                <a:solidFill>
                  <a:srgbClr val="00E3B8"/>
                </a:solidFill>
                <a:latin typeface="Now Bold"/>
              </a:rPr>
              <a:t>9. ¿QUÉ SON LOS MÉTODOS ESTÁTICOS EN JAVA?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DAFUmmE_-5Q</dc:identifier>
  <dcterms:modified xsi:type="dcterms:W3CDTF">2011-08-01T06:04:30Z</dcterms:modified>
  <cp:revision>1</cp:revision>
  <dc:title>Presentación corporativa profesional para startup elegante fondo fotográfico verde turquesa</dc:title>
</cp:coreProperties>
</file>